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78" r:id="rId2"/>
    <p:sldId id="649" r:id="rId3"/>
    <p:sldId id="651" r:id="rId4"/>
    <p:sldId id="653" r:id="rId5"/>
    <p:sldId id="654" r:id="rId6"/>
    <p:sldId id="671" r:id="rId7"/>
    <p:sldId id="673" r:id="rId8"/>
    <p:sldId id="675" r:id="rId9"/>
    <p:sldId id="677" r:id="rId10"/>
    <p:sldId id="656" r:id="rId11"/>
    <p:sldId id="680" r:id="rId12"/>
    <p:sldId id="690" r:id="rId13"/>
    <p:sldId id="682" r:id="rId14"/>
    <p:sldId id="684" r:id="rId15"/>
    <p:sldId id="657" r:id="rId16"/>
    <p:sldId id="686" r:id="rId17"/>
    <p:sldId id="659" r:id="rId18"/>
    <p:sldId id="660" r:id="rId19"/>
    <p:sldId id="661" r:id="rId20"/>
    <p:sldId id="662" r:id="rId21"/>
    <p:sldId id="663" r:id="rId22"/>
    <p:sldId id="669" r:id="rId23"/>
    <p:sldId id="664" r:id="rId24"/>
    <p:sldId id="665" r:id="rId25"/>
    <p:sldId id="667" r:id="rId26"/>
    <p:sldId id="668" r:id="rId27"/>
    <p:sldId id="666" r:id="rId28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5858D6"/>
    <a:srgbClr val="66FF33"/>
    <a:srgbClr val="FF3F3F"/>
    <a:srgbClr val="FF8181"/>
    <a:srgbClr val="FFC9C9"/>
    <a:srgbClr val="FF0000"/>
    <a:srgbClr val="FFCC99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9045" autoAdjust="0"/>
  </p:normalViewPr>
  <p:slideViewPr>
    <p:cSldViewPr snapToGrid="0">
      <p:cViewPr>
        <p:scale>
          <a:sx n="100" d="100"/>
          <a:sy n="100" d="100"/>
        </p:scale>
        <p:origin x="-2040" y="-70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609600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664482"/>
            <a:ext cx="7772400" cy="1193347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6114" y="218802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</a:t>
            </a:r>
            <a:r>
              <a:rPr lang="en-US" dirty="0" smtClean="0"/>
              <a:t>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06402" y="1937657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84630" y="6226629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6" descr="MS-vert-color-po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053" y="3600430"/>
            <a:ext cx="1774107" cy="1640556"/>
          </a:xfrm>
          <a:prstGeom prst="rect">
            <a:avLst/>
          </a:prstGeom>
          <a:noFill/>
        </p:spPr>
      </p:pic>
      <p:pic>
        <p:nvPicPr>
          <p:cNvPr id="10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" y="3600430"/>
            <a:ext cx="2524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9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-Third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78189" y="6526278"/>
            <a:ext cx="649514" cy="275583"/>
          </a:xfrm>
          <a:prstGeom prst="rect">
            <a:avLst/>
          </a:prstGeom>
          <a:ln/>
        </p:spPr>
        <p:txBody>
          <a:bodyPr/>
          <a:lstStyle>
            <a:lvl1pPr algn="ctr">
              <a:defRPr sz="14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" name="Picture 8" descr="MS-horiz-color-revers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114" y="118833"/>
            <a:ext cx="3054577" cy="4618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Reconfigurable Computing</a:t>
            </a:r>
            <a:endParaRPr lang="en-US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jpeg"/><Relationship Id="rId7" Type="http://schemas.openxmlformats.org/officeDocument/2006/relationships/image" Target="../media/image35.png"/><Relationship Id="rId12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5" Type="http://schemas.openxmlformats.org/officeDocument/2006/relationships/image" Target="../media/image34.jpeg"/><Relationship Id="rId10" Type="http://schemas.openxmlformats.org/officeDocument/2006/relationships/image" Target="../media/image42.png"/><Relationship Id="rId4" Type="http://schemas.openxmlformats.org/officeDocument/2006/relationships/image" Target="../media/image33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12" Type="http://schemas.openxmlformats.org/officeDocument/2006/relationships/image" Target="../media/image4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7.jpeg"/><Relationship Id="rId5" Type="http://schemas.openxmlformats.org/officeDocument/2006/relationships/image" Target="../media/image34.jpeg"/><Relationship Id="rId10" Type="http://schemas.openxmlformats.org/officeDocument/2006/relationships/image" Target="../media/image46.jpeg"/><Relationship Id="rId4" Type="http://schemas.openxmlformats.org/officeDocument/2006/relationships/image" Target="../media/image33.jpe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jpeg"/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12" Type="http://schemas.openxmlformats.org/officeDocument/2006/relationships/image" Target="../media/image5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1.jpeg"/><Relationship Id="rId5" Type="http://schemas.openxmlformats.org/officeDocument/2006/relationships/image" Target="../media/image34.jpeg"/><Relationship Id="rId10" Type="http://schemas.openxmlformats.org/officeDocument/2006/relationships/image" Target="../media/image30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7.jpeg"/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12" Type="http://schemas.openxmlformats.org/officeDocument/2006/relationships/image" Target="../media/image5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30.png"/><Relationship Id="rId5" Type="http://schemas.openxmlformats.org/officeDocument/2006/relationships/image" Target="../media/image34.jpeg"/><Relationship Id="rId10" Type="http://schemas.openxmlformats.org/officeDocument/2006/relationships/image" Target="../media/image35.png"/><Relationship Id="rId4" Type="http://schemas.openxmlformats.org/officeDocument/2006/relationships/image" Target="../media/image33.jpe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Reconfigurable Computing</a:t>
            </a:r>
            <a:br>
              <a:rPr lang="en-US" sz="2400" dirty="0" smtClean="0"/>
            </a:br>
            <a:r>
              <a:rPr lang="en-US" sz="2400" dirty="0" smtClean="0"/>
              <a:t>&amp;</a:t>
            </a:r>
            <a:br>
              <a:rPr lang="en-US" sz="2400" dirty="0" smtClean="0"/>
            </a:br>
            <a:r>
              <a:rPr lang="en-US" sz="2400" dirty="0" smtClean="0"/>
              <a:t>Its Use in Space Applications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800" i="1" dirty="0" smtClean="0"/>
              <a:t>in 10 minutes…</a:t>
            </a:r>
            <a:endParaRPr lang="en-US" sz="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Brock J. LaMeres</a:t>
            </a:r>
          </a:p>
          <a:p>
            <a:r>
              <a:rPr lang="en-US" b="0" dirty="0" smtClean="0"/>
              <a:t>Associate Professor</a:t>
            </a:r>
          </a:p>
          <a:p>
            <a:r>
              <a:rPr lang="en-US" b="0" dirty="0" smtClean="0"/>
              <a:t>Department of Electrical &amp; Computer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Radiation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745" y="1211581"/>
            <a:ext cx="7004999" cy="4587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0" y="531114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3) Trapped Radiation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0900" y="128778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1) Cosmic Rays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3100" y="4724401"/>
            <a:ext cx="2247900" cy="4114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2) Solar Particle Events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7533" y="4352553"/>
            <a:ext cx="3388684" cy="1596382"/>
          </a:xfrm>
          <a:prstGeom prst="rect">
            <a:avLst/>
          </a:prstGeom>
        </p:spPr>
      </p:pic>
      <p:pic>
        <p:nvPicPr>
          <p:cNvPr id="5" name="Picture 4" descr="T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794" y="1270203"/>
            <a:ext cx="3746092" cy="2385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Effects?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61" y="855406"/>
            <a:ext cx="8904339" cy="5271074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/>
              <a:t> </a:t>
            </a:r>
            <a:r>
              <a:rPr lang="en-US" dirty="0" smtClean="0"/>
              <a:t>Total Ionizing Dose (TID)</a:t>
            </a:r>
            <a:br>
              <a:rPr lang="en-US" dirty="0" smtClean="0"/>
            </a:br>
            <a:endParaRPr lang="en-US" sz="1050" dirty="0" smtClean="0"/>
          </a:p>
          <a:p>
            <a:pPr marL="685800" lvl="3"/>
            <a:r>
              <a:rPr lang="en-US" dirty="0" smtClean="0"/>
              <a:t>Cumulative long term damage due to ionization.</a:t>
            </a:r>
            <a:br>
              <a:rPr lang="en-US" dirty="0" smtClean="0"/>
            </a:br>
            <a:endParaRPr lang="en-US" dirty="0" smtClean="0"/>
          </a:p>
          <a:p>
            <a:pPr marL="685800" lvl="3"/>
            <a:r>
              <a:rPr lang="en-US" dirty="0" smtClean="0"/>
              <a:t>Primarily due to low energy protons and electrons due to </a:t>
            </a:r>
            <a:br>
              <a:rPr lang="en-US" dirty="0" smtClean="0"/>
            </a:br>
            <a:r>
              <a:rPr lang="en-US" dirty="0" smtClean="0"/>
              <a:t>higher, more constant flux, particularly when trapped</a:t>
            </a:r>
            <a:br>
              <a:rPr lang="en-US" dirty="0" smtClean="0"/>
            </a:br>
            <a:endParaRPr lang="en-US" dirty="0" smtClean="0"/>
          </a:p>
          <a:p>
            <a:pPr marL="685800" lvl="3"/>
            <a:r>
              <a:rPr lang="en-US" dirty="0" smtClean="0"/>
              <a:t>Problem #1 – Oxide Breakdown</a:t>
            </a:r>
          </a:p>
          <a:p>
            <a:pPr marL="1130300" lvl="4"/>
            <a:r>
              <a:rPr lang="en-US" dirty="0" smtClean="0"/>
              <a:t>Threshold Shifts</a:t>
            </a:r>
          </a:p>
          <a:p>
            <a:pPr marL="1130300" lvl="4"/>
            <a:r>
              <a:rPr lang="en-US" dirty="0" smtClean="0"/>
              <a:t>Leakage Current</a:t>
            </a:r>
          </a:p>
          <a:p>
            <a:pPr marL="1130300" lvl="4"/>
            <a:r>
              <a:rPr lang="en-US" dirty="0" smtClean="0"/>
              <a:t>Timing Changes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 Single Event Effects (SEE)</a:t>
            </a:r>
            <a:br>
              <a:rPr lang="en-US" dirty="0"/>
            </a:br>
            <a:endParaRPr lang="en-US" dirty="0"/>
          </a:p>
          <a:p>
            <a:pPr marL="685800" lvl="3"/>
            <a:r>
              <a:rPr lang="en-US" dirty="0"/>
              <a:t>Electron/hole pairs created by a single particle passing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through </a:t>
            </a:r>
            <a:r>
              <a:rPr lang="en-US" dirty="0"/>
              <a:t>semiconductor</a:t>
            </a:r>
          </a:p>
          <a:p>
            <a:pPr marL="685800" lvl="3"/>
            <a:r>
              <a:rPr lang="en-US" dirty="0"/>
              <a:t>Primarily due to heavy ions and high energy protons</a:t>
            </a:r>
          </a:p>
          <a:p>
            <a:pPr marL="685800" lvl="3"/>
            <a:r>
              <a:rPr lang="en-US" dirty="0"/>
              <a:t>Excess charge carriers cause current pulses</a:t>
            </a:r>
          </a:p>
          <a:p>
            <a:pPr marL="685800" lvl="3"/>
            <a:r>
              <a:rPr lang="en-US" dirty="0"/>
              <a:t>Creates a variety of destructive and non-destructive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damage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“Critical Charge” = the amount of charge deposited to change the state of a gate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I’m Texting Right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our computers function?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2" descr="http://www.nasa.gov/images/content/412284main_NAIRAS-magfie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587" y="1305457"/>
            <a:ext cx="5635013" cy="4404702"/>
          </a:xfrm>
          <a:prstGeom prst="rect">
            <a:avLst/>
          </a:prstGeom>
          <a:noFill/>
        </p:spPr>
      </p:pic>
      <p:pic>
        <p:nvPicPr>
          <p:cNvPr id="11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09" y="1592247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5912064" y="2400300"/>
            <a:ext cx="1784136" cy="102354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632700" y="1994813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3828" y="5843949"/>
            <a:ext cx="3122495" cy="5671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Thank you atmosphere. </a:t>
            </a:r>
            <a:b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Thank you magnetosphere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are computers in space?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Stuff is in space now, how does </a:t>
            </a:r>
            <a:r>
              <a:rPr lang="en-US" i="1" dirty="0" smtClean="0"/>
              <a:t>it</a:t>
            </a:r>
            <a:r>
              <a:rPr lang="en-US" dirty="0" smtClean="0"/>
              <a:t> function?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Rad-Hard Processors Can be Made that are </a:t>
            </a:r>
            <a:r>
              <a:rPr lang="en-US" u="sng" dirty="0"/>
              <a:t>SLOW</a:t>
            </a:r>
            <a:r>
              <a:rPr lang="en-US" dirty="0"/>
              <a:t> and </a:t>
            </a:r>
            <a:r>
              <a:rPr lang="en-US" u="sng" dirty="0"/>
              <a:t>EXPENSIVE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Rad-Hard computers tend to lag commercial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versions </a:t>
            </a:r>
            <a:r>
              <a:rPr lang="en-US" dirty="0"/>
              <a:t>in performance by 10+ years.</a:t>
            </a:r>
          </a:p>
          <a:p>
            <a:pPr lvl="1"/>
            <a:r>
              <a:rPr lang="en-US" dirty="0"/>
              <a:t>They are also 100s-1000x more expensive.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50985" y="2971034"/>
            <a:ext cx="2213870" cy="5671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federal government.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cdn.toucharcade.com/wp-content/uploads/2012/08/curio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333223"/>
            <a:ext cx="3191447" cy="22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>
            <a:off x="2298700" y="1942306"/>
            <a:ext cx="1520825" cy="65801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51064" y="1592304"/>
            <a:ext cx="19428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A-Side Computer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 Rad750 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$200,000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4533900" y="1942306"/>
            <a:ext cx="2288141" cy="52039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822040" y="1600923"/>
            <a:ext cx="19428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-Side Computer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BAE Rad750 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$200,000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RHESE_HPP_Performance_Pl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4224029"/>
            <a:ext cx="3314700" cy="2155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72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2" y="2849304"/>
            <a:ext cx="2882898" cy="32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Know You’re Going to Ask….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Can’t you just add shielding?</a:t>
            </a:r>
            <a:br>
              <a:rPr lang="en-US" dirty="0" smtClean="0"/>
            </a:br>
            <a:endParaRPr lang="en-US" sz="1050" dirty="0" smtClean="0"/>
          </a:p>
          <a:p>
            <a:pPr marL="457200" lvl="1"/>
            <a:r>
              <a:rPr lang="en-US" dirty="0" smtClean="0"/>
              <a:t>Shielding helps for protons and electrons &lt;30MeV, but has diminishing returns after 0.25”.</a:t>
            </a:r>
          </a:p>
          <a:p>
            <a:pPr marL="457200" lvl="1"/>
            <a:r>
              <a:rPr lang="en-US" dirty="0" smtClean="0"/>
              <a:t>This shielding is typically inherent in the satellite/spacecraft design, meaning the most optimal amount of shielding is usually present in the shell of the spacecraft.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68575" y="2527691"/>
            <a:ext cx="351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Shield Thickness vs. Dose Rate (LEO)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RC Help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Ionizing Dose</a:t>
            </a:r>
            <a:endParaRPr lang="en-US" i="1" dirty="0" smtClean="0"/>
          </a:p>
          <a:p>
            <a:pPr lvl="1"/>
            <a:r>
              <a:rPr lang="en-US" dirty="0" smtClean="0"/>
              <a:t>TID actually diminishes as features get smaller.</a:t>
            </a:r>
          </a:p>
          <a:p>
            <a:pPr lvl="1"/>
            <a:r>
              <a:rPr lang="en-US" dirty="0" smtClean="0"/>
              <a:t>This is good because we want to use the smallest transistors to get the fastest performance.</a:t>
            </a:r>
          </a:p>
          <a:p>
            <a:pPr lvl="1"/>
            <a:r>
              <a:rPr lang="en-US" dirty="0" smtClean="0"/>
              <a:t>Using off-the-shelf parts also reduces cost.</a:t>
            </a:r>
          </a:p>
          <a:p>
            <a:endParaRPr lang="en-US" dirty="0" smtClean="0"/>
          </a:p>
          <a:p>
            <a:r>
              <a:rPr lang="en-US" dirty="0" smtClean="0"/>
              <a:t>Single Event Effects</a:t>
            </a:r>
            <a:endParaRPr lang="en-US" i="1" dirty="0" smtClean="0"/>
          </a:p>
          <a:p>
            <a:pPr lvl="1"/>
            <a:r>
              <a:rPr lang="en-US" dirty="0" smtClean="0"/>
              <a:t>SEE gets worse!  But it isn’t permanent.  </a:t>
            </a:r>
          </a:p>
          <a:p>
            <a:pPr lvl="1"/>
            <a:r>
              <a:rPr lang="en-US" dirty="0" smtClean="0"/>
              <a:t>So we </a:t>
            </a:r>
            <a:r>
              <a:rPr lang="en-US" i="1" dirty="0" smtClean="0"/>
              <a:t>just</a:t>
            </a:r>
            <a:r>
              <a:rPr lang="en-US" dirty="0" smtClean="0"/>
              <a:t> need a new computer architecture to handle it.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36" y="5220357"/>
            <a:ext cx="912715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26" y="3911325"/>
            <a:ext cx="952817" cy="7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4113236" y="5220357"/>
            <a:ext cx="912715" cy="588317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9674640">
            <a:off x="4400103" y="4290495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>
            <a:endCxn id="8" idx="2"/>
          </p:cNvCxnSpPr>
          <p:nvPr/>
        </p:nvCxnSpPr>
        <p:spPr bwMode="auto">
          <a:xfrm flipH="1" flipV="1">
            <a:off x="4471676" y="4382821"/>
            <a:ext cx="364667" cy="8375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289926" y="4382822"/>
            <a:ext cx="181750" cy="83753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5755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MSU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FPGA-Based, Radiation Tolerant Computer</a:t>
            </a:r>
            <a:endParaRPr lang="en-US" sz="1200" dirty="0" smtClean="0"/>
          </a:p>
          <a:p>
            <a:pPr marL="346075" lvl="1"/>
            <a:r>
              <a:rPr lang="en-US" dirty="0" smtClean="0"/>
              <a:t>The FPGA is divided up into </a:t>
            </a:r>
            <a:r>
              <a:rPr lang="en-US" i="1" dirty="0" smtClean="0"/>
              <a:t>Tiles</a:t>
            </a:r>
          </a:p>
          <a:p>
            <a:pPr marL="346075" lvl="1"/>
            <a:r>
              <a:rPr lang="en-US" dirty="0" smtClean="0"/>
              <a:t>A Tile is a quantum of resources that:</a:t>
            </a:r>
          </a:p>
          <a:p>
            <a:pPr marL="685800" lvl="3"/>
            <a:r>
              <a:rPr lang="en-US" dirty="0" smtClean="0"/>
              <a:t>Fully contains a system (e.g., processor, accelerator)</a:t>
            </a:r>
          </a:p>
          <a:p>
            <a:pPr marL="685800" lvl="3"/>
            <a:r>
              <a:rPr lang="en-US" dirty="0" smtClean="0"/>
              <a:t>Can be programmed via partial reconfiguration (PR)</a:t>
            </a:r>
          </a:p>
          <a:p>
            <a:pPr marL="346075" lvl="1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Fault Tolerance</a:t>
            </a:r>
            <a:endParaRPr lang="en-US" sz="1200" dirty="0" smtClean="0"/>
          </a:p>
          <a:p>
            <a:pPr marL="471487" lvl="1" indent="-342900">
              <a:buFont typeface="+mj-lt"/>
              <a:buAutoNum type="arabicPeriod"/>
            </a:pPr>
            <a:r>
              <a:rPr lang="en-US" dirty="0" smtClean="0"/>
              <a:t>TMR + Spares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 smtClean="0"/>
              <a:t>Spatial Avoidance of Background Repair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 smtClean="0"/>
              <a:t>Scrubbing</a:t>
            </a:r>
          </a:p>
          <a:p>
            <a:pPr marL="471487" lvl="1" indent="-342900">
              <a:buFont typeface="+mj-lt"/>
              <a:buAutoNum type="arabicPeriod"/>
            </a:pPr>
            <a:r>
              <a:rPr lang="en-US" dirty="0" smtClean="0"/>
              <a:t>An External Radiation Sensor</a:t>
            </a:r>
          </a:p>
          <a:p>
            <a:pPr marL="471487" lvl="1" indent="-34290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820" y="1543050"/>
            <a:ext cx="3012304" cy="37896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48350" y="5384347"/>
            <a:ext cx="294322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16 Tile System </a:t>
            </a:r>
            <a:br>
              <a:rPr lang="en-US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on an Xilinx Virtex-6</a:t>
            </a:r>
            <a:endParaRPr lang="en-US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3764" y="2602639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619424" y="2602640"/>
            <a:ext cx="2188396" cy="72651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619424" y="3329159"/>
            <a:ext cx="2109627" cy="10274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804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 smtClean="0"/>
              <a:t>Step 1 – Understand the Problem and See if RC Helps</a:t>
            </a:r>
            <a:endParaRPr lang="en-US" i="1" dirty="0"/>
          </a:p>
          <a:p>
            <a:pPr lvl="1"/>
            <a:r>
              <a:rPr lang="en-US" dirty="0" smtClean="0"/>
              <a:t>The Montana Space Grant Consortium funds an investigation into conducting radiation tolerant computing research at MSU.  The goal is to understand the problem, propose a solution, and build relationships with scientists at NASA.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759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 smtClean="0"/>
              <a:t>Step 2 – Build a Prototype and Test in a Cyclotron </a:t>
            </a:r>
            <a:endParaRPr lang="en-US" i="1" dirty="0"/>
          </a:p>
          <a:p>
            <a:pPr lvl="1"/>
            <a:r>
              <a:rPr lang="en-US" dirty="0" smtClean="0"/>
              <a:t>NASA funds the development of a more functional prototype and testing </a:t>
            </a:r>
            <a:br>
              <a:rPr lang="en-US" dirty="0" smtClean="0"/>
            </a:br>
            <a:r>
              <a:rPr lang="en-US" dirty="0" smtClean="0"/>
              <a:t>under bombardment by radiation at the Texas A&amp;M Radiation Effects Facility.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092" y="1809913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11392"/>
          <a:stretch/>
        </p:blipFill>
        <p:spPr>
          <a:xfrm>
            <a:off x="3998357" y="1809913"/>
            <a:ext cx="2076252" cy="2057400"/>
          </a:xfrm>
          <a:prstGeom prst="rect">
            <a:avLst/>
          </a:prstGeom>
        </p:spPr>
      </p:pic>
      <p:pic>
        <p:nvPicPr>
          <p:cNvPr id="65" name="Picture 4" descr="C:\Users\lameres\Desktop\DSCN1315.JPG"/>
          <p:cNvPicPr>
            <a:picLocks noChangeAspect="1" noChangeArrowheads="1"/>
          </p:cNvPicPr>
          <p:nvPr/>
        </p:nvPicPr>
        <p:blipFill>
          <a:blip r:embed="rId9" cstate="print"/>
          <a:srcRect l="23853" r="21980"/>
          <a:stretch>
            <a:fillRect/>
          </a:stretch>
        </p:blipFill>
        <p:spPr bwMode="auto">
          <a:xfrm>
            <a:off x="2327124" y="1809914"/>
            <a:ext cx="1485992" cy="2057400"/>
          </a:xfrm>
          <a:prstGeom prst="rect">
            <a:avLst/>
          </a:prstGeom>
          <a:noFill/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>
          <a:blip r:embed="rId10" cstate="print"/>
          <a:srcRect t="2466" r="12484" b="7064"/>
          <a:stretch>
            <a:fillRect/>
          </a:stretch>
        </p:blipFill>
        <p:spPr bwMode="auto">
          <a:xfrm>
            <a:off x="6206768" y="1809914"/>
            <a:ext cx="2653789" cy="20574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526264" y="3989043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(Ph.D., EE from MSU, 2014) prepares experiment.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 flipV="1">
            <a:off x="3194459" y="3948236"/>
            <a:ext cx="208062" cy="16181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0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 smtClean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dirty="0" smtClean="0"/>
              <a:t>NASA funds the development of the computer into flight hardware for demonstration on high altitude balloon systems, both in Montana and at NASA.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 b="14004"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54245" y="185895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r="18959" b="4924"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388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Reconfigurable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03454"/>
            <a:ext cx="8861273" cy="5568950"/>
          </a:xfrm>
        </p:spPr>
        <p:txBody>
          <a:bodyPr/>
          <a:lstStyle/>
          <a:p>
            <a:r>
              <a:rPr lang="en-US" dirty="0"/>
              <a:t>A System That Alters Its Hardware as its </a:t>
            </a:r>
            <a:r>
              <a:rPr lang="en-US" i="1" dirty="0"/>
              <a:t>Normal Operating Procedure</a:t>
            </a:r>
          </a:p>
          <a:p>
            <a:pPr lvl="1"/>
            <a:r>
              <a:rPr lang="en-US" dirty="0"/>
              <a:t>This can be done in real-time or at compile time.</a:t>
            </a:r>
          </a:p>
          <a:p>
            <a:pPr lvl="1"/>
            <a:r>
              <a:rPr lang="en-US" dirty="0"/>
              <a:t>This can be done on the full-chip, or just on certain portions.</a:t>
            </a:r>
          </a:p>
          <a:p>
            <a:pPr lvl="1"/>
            <a:r>
              <a:rPr lang="en-US" dirty="0"/>
              <a:t>Changing the hardware allows it to be optimized for the application at hand.</a:t>
            </a:r>
          </a:p>
          <a:p>
            <a:pPr marL="7938" indent="-7938"/>
            <a:endParaRPr lang="en-US" dirty="0" smtClean="0"/>
          </a:p>
          <a:p>
            <a:pPr marL="7938" indent="-7938"/>
            <a:r>
              <a:rPr lang="en-US" dirty="0" smtClean="0"/>
              <a:t>Today’s Computers are Based on a General-Purpose Processor</a:t>
            </a:r>
          </a:p>
          <a:p>
            <a:pPr lvl="1"/>
            <a:r>
              <a:rPr lang="en-US" dirty="0" smtClean="0"/>
              <a:t>The GP CPU is designed to do many things.</a:t>
            </a:r>
          </a:p>
          <a:p>
            <a:pPr lvl="1"/>
            <a:r>
              <a:rPr lang="en-US" dirty="0" smtClean="0"/>
              <a:t>This is the </a:t>
            </a:r>
            <a:r>
              <a:rPr lang="en-US" i="1" dirty="0" smtClean="0"/>
              <a:t>“Jack of All Trades, Master of None”</a:t>
            </a:r>
            <a:r>
              <a:rPr lang="en-US" dirty="0" smtClean="0"/>
              <a:t> approach.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19" y="4690532"/>
            <a:ext cx="1667671" cy="16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10" y="5111750"/>
            <a:ext cx="912715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76" y="3762421"/>
            <a:ext cx="958638" cy="8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02718"/>
            <a:ext cx="952817" cy="7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2318876" y="4329954"/>
            <a:ext cx="410217" cy="35861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29093" y="4329954"/>
            <a:ext cx="604327" cy="35861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2017416" y="4690532"/>
            <a:ext cx="1662274" cy="1667671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696863" y="4231656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287610" y="5111750"/>
            <a:ext cx="912715" cy="588317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574477" y="4181888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646050" y="4274214"/>
            <a:ext cx="364667" cy="8375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6464300" y="4274215"/>
            <a:ext cx="181750" cy="83753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3498791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  <a:endParaRPr lang="en-US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8495" y="347375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  <a:endParaRPr lang="en-US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 smtClean="0"/>
              <a:t>Step 4 – Demonstrate as Flight Hardware on a Sounding Rocket</a:t>
            </a:r>
            <a:endParaRPr lang="en-US" i="1" dirty="0"/>
          </a:p>
          <a:p>
            <a:pPr lvl="1"/>
            <a:r>
              <a:rPr lang="en-US" dirty="0"/>
              <a:t>NASA funds the demonstration of </a:t>
            </a:r>
            <a:r>
              <a:rPr lang="en-US" dirty="0" smtClean="0"/>
              <a:t>the computer </a:t>
            </a:r>
            <a:r>
              <a:rPr lang="en-US" dirty="0"/>
              <a:t>system </a:t>
            </a:r>
            <a:r>
              <a:rPr lang="en-US" dirty="0" smtClean="0"/>
              <a:t>on sounding rocket.</a:t>
            </a:r>
          </a:p>
          <a:p>
            <a:pPr lvl="1"/>
            <a:r>
              <a:rPr lang="en-US" dirty="0" smtClean="0"/>
              <a:t>Payload is integrated and will fly on 10/20/14 at White Sands Missile Range.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2611" r="26600" b="20900"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3" descr="M:\html\figures\news\2012_MSU_Attracts_NASA_Attension_w_Computer_System_for_Space_Bozeman_Chronicle_FIGURE_7-23-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32648" r="3010" b="4413"/>
          <a:stretch/>
        </p:blipFill>
        <p:spPr bwMode="auto">
          <a:xfrm>
            <a:off x="1759409" y="1752764"/>
            <a:ext cx="5250052" cy="23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k91h784\Dropbox\02_Research\004_Funded_Budgets\020_NASA_ESPCoR_RadTolerantComputing_June10\RockOn\Launch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3" b="25845"/>
          <a:stretch/>
        </p:blipFill>
        <p:spPr bwMode="auto">
          <a:xfrm>
            <a:off x="7108620" y="1752763"/>
            <a:ext cx="1908444" cy="23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072978" y="2557451"/>
            <a:ext cx="14096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</a:t>
            </a:r>
            <a:b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</a:t>
            </a:r>
          </a:p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(MSU Ph.D. Grads) </a:t>
            </a:r>
            <a:b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rocket training </a:t>
            </a:r>
            <a:b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 camp in 2012.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059604" y="3727187"/>
            <a:ext cx="239306" cy="27384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6" name="Straight Arrow Connector 65"/>
          <p:cNvCxnSpPr>
            <a:stCxn id="5" idx="1"/>
          </p:cNvCxnSpPr>
          <p:nvPr/>
        </p:nvCxnSpPr>
        <p:spPr bwMode="auto">
          <a:xfrm flipH="1" flipV="1">
            <a:off x="4691074" y="3017566"/>
            <a:ext cx="3403576" cy="74972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4500185" y="3017566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2942828" y="3003277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flipH="1" flipV="1">
            <a:off x="3176683" y="3003277"/>
            <a:ext cx="4879026" cy="86083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2291" name="Picture 3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" y="1752763"/>
            <a:ext cx="1591373" cy="237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3" cstate="print"/>
          <a:srcRect l="-209"/>
          <a:stretch>
            <a:fillRect/>
          </a:stretch>
        </p:blipFill>
        <p:spPr bwMode="auto">
          <a:xfrm>
            <a:off x="8179257" y="808171"/>
            <a:ext cx="834684" cy="826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18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 smtClean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dirty="0"/>
              <a:t>NASA funds the </a:t>
            </a:r>
            <a:r>
              <a:rPr lang="en-US" dirty="0" smtClean="0"/>
              <a:t>demonstration of computer system in International Space Station.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2611" r="26600" b="20900"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75" descr="C:\Users\k91h784\Dropbox\04_Administrative\Promotion_n_Tenure\3_Promotion_Fall2016\LaMeresBPromotion_Source\09ResearchCreativeActivity\figures\S14_Collegian_Story_MSU_Computer_to_ISS.jpe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8"/>
          <a:stretch/>
        </p:blipFill>
        <p:spPr bwMode="auto">
          <a:xfrm>
            <a:off x="310079" y="1493649"/>
            <a:ext cx="4273569" cy="2625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" b="22856"/>
          <a:stretch/>
        </p:blipFill>
        <p:spPr bwMode="auto">
          <a:xfrm>
            <a:off x="4817281" y="3003939"/>
            <a:ext cx="2510146" cy="111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20" y="1493650"/>
            <a:ext cx="2517607" cy="141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505992" y="1801559"/>
            <a:ext cx="14096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Mockup at Johnson Space Center for Crew Training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08266" y="3253832"/>
            <a:ext cx="14096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Control Room for Apollo Program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87400"/>
            <a:ext cx="8861273" cy="5626100"/>
          </a:xfrm>
        </p:spPr>
        <p:txBody>
          <a:bodyPr/>
          <a:lstStyle/>
          <a:p>
            <a:r>
              <a:rPr lang="en-US" dirty="0" smtClean="0"/>
              <a:t>Selfie with $60M Space Suit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6" y="1302197"/>
            <a:ext cx="8356743" cy="470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78189" y="6526278"/>
            <a:ext cx="649514" cy="275583"/>
          </a:xfrm>
        </p:spPr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r>
              <a:rPr lang="en-US" dirty="0" smtClean="0"/>
              <a:t>Step 6 – Demonstrate as a Stand-Alone Satellite </a:t>
            </a:r>
            <a:endParaRPr lang="en-US" i="1" dirty="0"/>
          </a:p>
          <a:p>
            <a:pPr lvl="1"/>
            <a:r>
              <a:rPr lang="en-US" dirty="0"/>
              <a:t>NASA funds the demonstration of </a:t>
            </a:r>
            <a:r>
              <a:rPr lang="en-US" dirty="0" smtClean="0"/>
              <a:t>the computer </a:t>
            </a:r>
            <a:r>
              <a:rPr lang="en-US" dirty="0"/>
              <a:t>system </a:t>
            </a:r>
            <a:r>
              <a:rPr lang="en-US" dirty="0" smtClean="0"/>
              <a:t>in a Low Earth Orbit mission.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5998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0271" y="616703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/>
          <a:srcRect l="4693" t="16918" b="22178"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 r="12484" b="7064"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157"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2611" r="26600" b="20900"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M:\02_Research\004_Funded_Budgets\034_NASA_SmallSatPartnership_Aug2013\Images\SecondRender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r="5600" b="16423"/>
          <a:stretch/>
        </p:blipFill>
        <p:spPr bwMode="auto">
          <a:xfrm>
            <a:off x="8043867" y="4915757"/>
            <a:ext cx="913373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(2012-2014)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(2014-2015)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  <a:endParaRPr lang="en-US" sz="10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7" y="1526520"/>
            <a:ext cx="6020810" cy="254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 descr="C:\Users\k91h784\Dropbox\02_Research\004_Funded_Budgets\034_NASA_SmallSatPartnership_Aug2013\Monthly_Updates\Figures\08-2014_FlatSat_Assembly\20140808_14471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r="30359" b="10118"/>
          <a:stretch/>
        </p:blipFill>
        <p:spPr bwMode="auto">
          <a:xfrm>
            <a:off x="6547004" y="1526520"/>
            <a:ext cx="2254806" cy="252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 (TRL-9)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85281"/>
            <a:ext cx="8861273" cy="5568950"/>
          </a:xfrm>
        </p:spPr>
        <p:txBody>
          <a:bodyPr/>
          <a:lstStyle/>
          <a:p>
            <a:r>
              <a:rPr lang="en-US" dirty="0" smtClean="0"/>
              <a:t>Step 7 – Commercialize It </a:t>
            </a:r>
            <a:endParaRPr lang="en-US" i="1" dirty="0"/>
          </a:p>
          <a:p>
            <a:pPr lvl="1"/>
            <a:r>
              <a:rPr lang="en-US" dirty="0" smtClean="0"/>
              <a:t>License Agreement with 406 Aerospace, LLC, Bozeman, MT.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" y="1567544"/>
            <a:ext cx="7489371" cy="4839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Faculty &amp; Scientists </a:t>
            </a:r>
            <a:endParaRPr lang="en-US" i="1" dirty="0"/>
          </a:p>
          <a:p>
            <a:pPr lvl="1"/>
            <a:r>
              <a:rPr lang="en-US" sz="1400" dirty="0" smtClean="0"/>
              <a:t>Todd Kaiser, MSU Electrical &amp; Computer Engineering Department</a:t>
            </a:r>
          </a:p>
          <a:p>
            <a:pPr lvl="1"/>
            <a:r>
              <a:rPr lang="en-US" sz="1400" dirty="0" smtClean="0"/>
              <a:t>Ross Snider, MSU Electrical </a:t>
            </a:r>
            <a:r>
              <a:rPr lang="en-US" sz="1400" dirty="0"/>
              <a:t>&amp; Computer Engineering </a:t>
            </a:r>
            <a:r>
              <a:rPr lang="en-US" sz="1400" dirty="0" smtClean="0"/>
              <a:t>Department</a:t>
            </a:r>
          </a:p>
          <a:p>
            <a:pPr lvl="1"/>
            <a:r>
              <a:rPr lang="en-US" sz="1400" dirty="0" smtClean="0"/>
              <a:t>Hunter Lloyd, MSU Computer Science Department</a:t>
            </a:r>
            <a:endParaRPr lang="en-US" sz="1400" dirty="0"/>
          </a:p>
          <a:p>
            <a:pPr lvl="1"/>
            <a:r>
              <a:rPr lang="en-US" sz="1400" dirty="0" smtClean="0"/>
              <a:t>Robb Larson, MSU Mechanical &amp; Industrial Engineering Department</a:t>
            </a:r>
          </a:p>
          <a:p>
            <a:pPr lvl="1"/>
            <a:r>
              <a:rPr lang="en-US" sz="1400" dirty="0" smtClean="0"/>
              <a:t>Angela Des Jardins, </a:t>
            </a:r>
            <a:r>
              <a:rPr lang="en-US" sz="1400" dirty="0"/>
              <a:t>MSU </a:t>
            </a:r>
            <a:r>
              <a:rPr lang="en-US" sz="1400" dirty="0" smtClean="0"/>
              <a:t>Physics Department &amp; MSGC</a:t>
            </a:r>
          </a:p>
          <a:p>
            <a:pPr lvl="1"/>
            <a:r>
              <a:rPr lang="en-US" sz="1400" dirty="0" smtClean="0"/>
              <a:t>Randy Larimer, MSU Electrical Engineering Department &amp; MSGC</a:t>
            </a:r>
          </a:p>
          <a:p>
            <a:pPr lvl="1"/>
            <a:r>
              <a:rPr lang="en-US" sz="1400" dirty="0" err="1" smtClean="0"/>
              <a:t>Berk</a:t>
            </a:r>
            <a:r>
              <a:rPr lang="en-US" sz="1400" dirty="0" smtClean="0"/>
              <a:t> </a:t>
            </a:r>
            <a:r>
              <a:rPr lang="en-US" sz="1400" dirty="0" err="1" smtClean="0"/>
              <a:t>Knighton</a:t>
            </a:r>
            <a:r>
              <a:rPr lang="en-US" sz="1400" dirty="0" smtClean="0"/>
              <a:t>, MSU Chemistry Department &amp; MSGC</a:t>
            </a:r>
          </a:p>
          <a:p>
            <a:pPr lvl="1"/>
            <a:r>
              <a:rPr lang="en-US" sz="1400" dirty="0" smtClean="0"/>
              <a:t>David Klumpar, MSU Physics Department &amp; SSEL</a:t>
            </a:r>
          </a:p>
          <a:p>
            <a:pPr lvl="1"/>
            <a:r>
              <a:rPr lang="en-US" sz="1400" dirty="0" smtClean="0"/>
              <a:t>Larry Springer, MSU Physics Department &amp; SSEL</a:t>
            </a:r>
          </a:p>
          <a:p>
            <a:pPr lvl="1"/>
            <a:r>
              <a:rPr lang="en-US" sz="1400" dirty="0" smtClean="0"/>
              <a:t>Ehson Mosleh, MSU Physics Department &amp; SSEL</a:t>
            </a:r>
          </a:p>
          <a:p>
            <a:pPr lvl="1"/>
            <a:r>
              <a:rPr lang="en-US" sz="1400" dirty="0" smtClean="0"/>
              <a:t>Gary Crum, NASA Goddard Space Flight Center</a:t>
            </a:r>
          </a:p>
          <a:p>
            <a:pPr lvl="1"/>
            <a:r>
              <a:rPr lang="en-US" sz="1400" dirty="0" smtClean="0"/>
              <a:t>Thomas Flatley, NASA Goddard Space Flight Center</a:t>
            </a:r>
          </a:p>
          <a:p>
            <a:pPr lvl="1"/>
            <a:r>
              <a:rPr lang="en-US" sz="1400" dirty="0" smtClean="0"/>
              <a:t>Leroy Hardin, NASA Marshall Space Flight Center</a:t>
            </a:r>
          </a:p>
          <a:p>
            <a:pPr lvl="1"/>
            <a:r>
              <a:rPr lang="en-US" sz="1400" dirty="0" smtClean="0"/>
              <a:t>Kosta Varnavas, </a:t>
            </a:r>
            <a:r>
              <a:rPr lang="en-US" sz="1400" dirty="0"/>
              <a:t>NASA Marshall Space Flight </a:t>
            </a:r>
            <a:r>
              <a:rPr lang="en-US" sz="1400" dirty="0" smtClean="0"/>
              <a:t>Center</a:t>
            </a:r>
          </a:p>
          <a:p>
            <a:pPr lvl="1"/>
            <a:r>
              <a:rPr lang="en-US" sz="1400" dirty="0" smtClean="0"/>
              <a:t>Andrew Keys, </a:t>
            </a:r>
            <a:r>
              <a:rPr lang="en-US" sz="1400" dirty="0"/>
              <a:t>NASA Marshall Space Flight </a:t>
            </a:r>
            <a:r>
              <a:rPr lang="en-US" sz="1400" dirty="0" smtClean="0"/>
              <a:t>Center</a:t>
            </a:r>
          </a:p>
          <a:p>
            <a:pPr lvl="1"/>
            <a:r>
              <a:rPr lang="en-US" sz="1400" dirty="0" smtClean="0"/>
              <a:t>Robert Ray, </a:t>
            </a:r>
            <a:r>
              <a:rPr lang="en-US" sz="1400" dirty="0"/>
              <a:t>NASA Marshall Space Flight Center</a:t>
            </a:r>
          </a:p>
          <a:p>
            <a:pPr lvl="1"/>
            <a:r>
              <a:rPr lang="en-US" sz="1400" dirty="0" smtClean="0"/>
              <a:t>Leigh Smith, </a:t>
            </a:r>
            <a:r>
              <a:rPr lang="en-US" sz="1400" dirty="0"/>
              <a:t>NASA Marshall Space Flight </a:t>
            </a:r>
            <a:r>
              <a:rPr lang="en-US" sz="1400" dirty="0" smtClean="0"/>
              <a:t>Center</a:t>
            </a:r>
          </a:p>
          <a:p>
            <a:pPr lvl="1"/>
            <a:r>
              <a:rPr lang="en-US" sz="1400" dirty="0" smtClean="0"/>
              <a:t>Eric Eberly, </a:t>
            </a:r>
            <a:r>
              <a:rPr lang="en-US" sz="1400" dirty="0"/>
              <a:t>NASA Marshall Space Flight </a:t>
            </a:r>
            <a:r>
              <a:rPr lang="en-US" sz="1400" dirty="0" smtClean="0"/>
              <a:t>Center</a:t>
            </a:r>
          </a:p>
          <a:p>
            <a:pPr lvl="1"/>
            <a:r>
              <a:rPr lang="en-US" sz="1400" dirty="0" smtClean="0"/>
              <a:t>Alan George, University of Florida &amp; NSF Center for High Performance </a:t>
            </a:r>
            <a:r>
              <a:rPr lang="en-US" sz="1400" dirty="0" err="1" smtClean="0"/>
              <a:t>Reconfig</a:t>
            </a:r>
            <a:r>
              <a:rPr lang="en-US" sz="1400" dirty="0" smtClean="0"/>
              <a:t> Comp.</a:t>
            </a:r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65137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M:\02_Research\004_Funded_Budgets\034_NASA_SmallSatPartnership_Aug2013\Images\SecondRend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r="5600" b="16423"/>
          <a:stretch/>
        </p:blipFill>
        <p:spPr bwMode="auto">
          <a:xfrm>
            <a:off x="6529825" y="1187747"/>
            <a:ext cx="2370276" cy="1898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60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Everything was Designed and Built By MSU Students!</a:t>
            </a:r>
            <a:endParaRPr lang="en-US" i="1" dirty="0"/>
          </a:p>
          <a:p>
            <a:pPr marL="465137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1"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 algn="ctr"/>
            <a:r>
              <a:rPr lang="en-US" sz="4400" dirty="0" smtClean="0"/>
              <a:t>Thank You For </a:t>
            </a:r>
            <a:r>
              <a:rPr lang="en-US" sz="4400" u="sng" dirty="0" smtClean="0"/>
              <a:t>Not </a:t>
            </a:r>
          </a:p>
          <a:p>
            <a:pPr marL="7938" indent="-7938" algn="ctr"/>
            <a:r>
              <a:rPr lang="en-US" sz="4400" dirty="0"/>
              <a:t>A</a:t>
            </a:r>
            <a:r>
              <a:rPr lang="en-US" sz="4400" dirty="0" smtClean="0"/>
              <a:t>sking Questions</a:t>
            </a:r>
            <a:endParaRPr lang="en-US" sz="4400" i="1" dirty="0"/>
          </a:p>
          <a:p>
            <a:pPr marL="465137" lvl="1" indent="0" algn="ctr">
              <a:buNone/>
            </a:pPr>
            <a:endParaRPr lang="en-US" sz="4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2" descr="C:\Users\lameres\Desktop\rp_primary_Card_stunt-GoCats__Daryn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6394" y="3234267"/>
            <a:ext cx="4445304" cy="2854783"/>
          </a:xfrm>
          <a:prstGeom prst="rect">
            <a:avLst/>
          </a:prstGeom>
          <a:noFill/>
        </p:spPr>
      </p:pic>
      <p:pic>
        <p:nvPicPr>
          <p:cNvPr id="7" name="Picture 4" descr="https://lh6.googleusercontent.com/-dpKBFc8gbBQ/Ua-eZb_nqVI/AAAAAAAAEnY/38YY8bSlrcA/w953-h658-no/Champ%26Monte%2B11-17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2" y="3234267"/>
            <a:ext cx="4134663" cy="28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Existing Computers Seem to be Working Well.  Why Change?</a:t>
            </a:r>
            <a:endParaRPr lang="en-US" i="1" dirty="0"/>
          </a:p>
          <a:p>
            <a:pPr lvl="1"/>
            <a:r>
              <a:rPr lang="en-US" dirty="0" smtClean="0"/>
              <a:t>Our existing computers have benefited from 40 years of Moore’s Law.</a:t>
            </a:r>
            <a:endParaRPr lang="en-US" dirty="0"/>
          </a:p>
          <a:p>
            <a:pPr lvl="1"/>
            <a:r>
              <a:rPr lang="en-US" dirty="0" smtClean="0"/>
              <a:t>In the 1960’s, Gordon Moore predicted that the number of transistors on a chip would double every ~24 months.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4" descr="http://s.hswstatic.com/gif/moores-law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9" y="2713448"/>
            <a:ext cx="1346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6" y="2330199"/>
            <a:ext cx="4025489" cy="3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848" y="4778284"/>
            <a:ext cx="12524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Moore, co-founder of Intel, holding a vacuum tube.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5021" y="2042221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1959 - 1965</a:t>
            </a:r>
            <a:endParaRPr lang="en-US" sz="1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6479" y="2075554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1971* - 2011</a:t>
            </a:r>
            <a:endParaRPr lang="en-US" sz="1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3122" y="5701802"/>
            <a:ext cx="33623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First microprocessor introduced in 1971, </a:t>
            </a:r>
          </a:p>
          <a:p>
            <a:pPr algn="ctr"/>
            <a:r>
              <a:rPr lang="en-US" sz="1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Intel 4004 with 2300 transistors.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http://upload.wikimedia.org/wikipedia/commons/thumb/0/00/Transistor_Count_and_Moore%27s_Law_-_2011.svg/350px-Transistor_Count_and_Moore%27s_Law_-_201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05" y="2563001"/>
            <a:ext cx="3381695" cy="3043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pu-zone.com/4004/Intel%20C4004%20Grey%20Strip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47" y="3930245"/>
            <a:ext cx="1030508" cy="77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5" idx="0"/>
          </p:cNvCxnSpPr>
          <p:nvPr/>
        </p:nvCxnSpPr>
        <p:spPr bwMode="auto">
          <a:xfrm flipH="1" flipV="1">
            <a:off x="4410851" y="3403141"/>
            <a:ext cx="8750" cy="52710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8195450" y="3200400"/>
            <a:ext cx="0" cy="82788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25342" y="4734877"/>
            <a:ext cx="132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4004 (2300 T)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images10.newegg.com/ProductImage/19-117-254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11" y="4028285"/>
            <a:ext cx="1183614" cy="8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02665" y="4907529"/>
            <a:ext cx="1327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(2B T)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can we do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will Moore’s Law End?</a:t>
            </a:r>
            <a:endParaRPr lang="en-US" i="1" dirty="0"/>
          </a:p>
          <a:p>
            <a:pPr lvl="1"/>
            <a:r>
              <a:rPr lang="en-US" dirty="0" smtClean="0"/>
              <a:t>Most exponentials do come to an end.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65137" lvl="1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764651" y="5451074"/>
            <a:ext cx="2890926" cy="568726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is transistor count what we care about?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1253075"/>
            <a:ext cx="8852132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vs. Transistor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dirty="0" smtClean="0"/>
              <a:t>We Really </a:t>
            </a:r>
            <a:r>
              <a:rPr lang="en-US" dirty="0"/>
              <a:t>C</a:t>
            </a:r>
            <a:r>
              <a:rPr lang="en-US" dirty="0" smtClean="0"/>
              <a:t>are </a:t>
            </a:r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u="sng" dirty="0" smtClean="0"/>
              <a:t>Computation</a:t>
            </a:r>
            <a:endParaRPr lang="en-US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2" descr="C:\Users\k91h784\Desktop\hea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98" y="244492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8363164" y="1918891"/>
            <a:ext cx="133194" cy="41972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196174" y="1393424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Promise of 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Always Needs an Application</a:t>
            </a:r>
            <a:endParaRPr lang="en-US" i="1" dirty="0"/>
          </a:p>
          <a:p>
            <a:pPr lvl="1"/>
            <a:r>
              <a:rPr lang="en-US" dirty="0" smtClean="0"/>
              <a:t>We discovered that space computers could be greatly enhanced by RC.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Promise of 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Always Needs an Application</a:t>
            </a:r>
            <a:endParaRPr lang="en-US" i="1" dirty="0"/>
          </a:p>
          <a:p>
            <a:pPr lvl="1"/>
            <a:r>
              <a:rPr lang="en-US" dirty="0" smtClean="0"/>
              <a:t>We discovered that space computers could be greatly enhanced by RC.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need to be </a:t>
            </a:r>
            <a:r>
              <a:rPr lang="en-US" b="1" u="sng" dirty="0" smtClean="0"/>
              <a:t>low power</a:t>
            </a:r>
            <a:r>
              <a:rPr lang="en-US" dirty="0" smtClean="0"/>
              <a:t>.  RC eliminates unnecessary circuitry.</a:t>
            </a:r>
            <a:br>
              <a:rPr lang="en-US" dirty="0" smtClean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Promise of 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Always Needs an Application</a:t>
            </a:r>
            <a:endParaRPr lang="en-US" i="1" dirty="0"/>
          </a:p>
          <a:p>
            <a:pPr lvl="1"/>
            <a:r>
              <a:rPr lang="en-US" dirty="0" smtClean="0"/>
              <a:t>We discovered that space computers could be greatly enhanced by RC.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need to be </a:t>
            </a:r>
            <a:r>
              <a:rPr lang="en-US" b="1" u="sng" dirty="0" smtClean="0"/>
              <a:t>low power</a:t>
            </a:r>
            <a:r>
              <a:rPr lang="en-US" dirty="0" smtClean="0"/>
              <a:t>.  RC eliminates unnecessary circuitry.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They need to </a:t>
            </a:r>
            <a:r>
              <a:rPr lang="en-US" dirty="0" smtClean="0"/>
              <a:t>have </a:t>
            </a:r>
            <a:r>
              <a:rPr lang="en-US" b="1" u="sng" dirty="0" smtClean="0"/>
              <a:t>high computation</a:t>
            </a:r>
            <a:r>
              <a:rPr lang="en-US" dirty="0" smtClean="0"/>
              <a:t>.  </a:t>
            </a:r>
            <a:r>
              <a:rPr lang="en-US" dirty="0"/>
              <a:t>RC </a:t>
            </a:r>
            <a:r>
              <a:rPr lang="en-US" dirty="0" smtClean="0"/>
              <a:t>can do that.</a:t>
            </a:r>
            <a:br>
              <a:rPr lang="en-US" dirty="0" smtClean="0"/>
            </a:br>
            <a:endParaRPr lang="en-US" dirty="0" smtClean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Promise of 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Always Needs an Application</a:t>
            </a:r>
            <a:endParaRPr lang="en-US" i="1" dirty="0"/>
          </a:p>
          <a:p>
            <a:pPr lvl="1"/>
            <a:r>
              <a:rPr lang="en-US" dirty="0" smtClean="0"/>
              <a:t>We discovered that space computers could be greatly enhanced by RC.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need to be </a:t>
            </a:r>
            <a:r>
              <a:rPr lang="en-US" b="1" u="sng" dirty="0" smtClean="0"/>
              <a:t>low power</a:t>
            </a:r>
            <a:r>
              <a:rPr lang="en-US" dirty="0" smtClean="0"/>
              <a:t>.  RC eliminates unnecessary circuitry.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They need to </a:t>
            </a:r>
            <a:r>
              <a:rPr lang="en-US" dirty="0" smtClean="0"/>
              <a:t>have </a:t>
            </a:r>
            <a:r>
              <a:rPr lang="en-US" b="1" u="sng" dirty="0" smtClean="0"/>
              <a:t>high computation</a:t>
            </a:r>
            <a:r>
              <a:rPr lang="en-US" dirty="0" smtClean="0"/>
              <a:t>.  </a:t>
            </a:r>
            <a:r>
              <a:rPr lang="en-US" dirty="0"/>
              <a:t>RC </a:t>
            </a:r>
            <a:r>
              <a:rPr lang="en-US" dirty="0" smtClean="0"/>
              <a:t>can do that.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They need to operate in the presence of </a:t>
            </a:r>
            <a:r>
              <a:rPr lang="en-US" b="1" u="sng" dirty="0" smtClean="0"/>
              <a:t>harsh radiation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27737" y="5947771"/>
            <a:ext cx="1893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repeat the question???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47259</TotalTime>
  <Words>1456</Words>
  <Application>Microsoft Office PowerPoint</Application>
  <PresentationFormat>On-screen Show (4:3)</PresentationFormat>
  <Paragraphs>336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LaMeres_MSU_Slide_Master</vt:lpstr>
      <vt:lpstr>Reconfigurable Computing &amp; Its Use in Space Applications in 10 minutes…</vt:lpstr>
      <vt:lpstr>What is Reconfigurable Computing</vt:lpstr>
      <vt:lpstr>Who Cares?</vt:lpstr>
      <vt:lpstr>How long can we do this?</vt:lpstr>
      <vt:lpstr>Computation vs. Transistor Count</vt:lpstr>
      <vt:lpstr>The Promise of RC</vt:lpstr>
      <vt:lpstr>The Promise of RC</vt:lpstr>
      <vt:lpstr>The Promise of RC</vt:lpstr>
      <vt:lpstr>The Promise of RC</vt:lpstr>
      <vt:lpstr>Where Does Radiation Come From?</vt:lpstr>
      <vt:lpstr>What are the Effects?</vt:lpstr>
      <vt:lpstr>But I’m Texting Right Now?</vt:lpstr>
      <vt:lpstr>But there are computers in space?</vt:lpstr>
      <vt:lpstr>I Know You’re Going to Ask….</vt:lpstr>
      <vt:lpstr>How Does RC Help This?</vt:lpstr>
      <vt:lpstr>Enter MSU</vt:lpstr>
      <vt:lpstr>Technical Readiness Level (TRL-1)</vt:lpstr>
      <vt:lpstr>Technical Readiness Level (TRL-3)</vt:lpstr>
      <vt:lpstr>Technical Readiness Level (TRL-5)</vt:lpstr>
      <vt:lpstr>Technical Readiness Level (TRL-7)</vt:lpstr>
      <vt:lpstr>Technical Readiness Level (TRL-8)</vt:lpstr>
      <vt:lpstr>Technical Readiness Level (TRL-8)</vt:lpstr>
      <vt:lpstr>Technical Readiness Level (TRL-9)</vt:lpstr>
      <vt:lpstr>Technical Readiness Level (TRL-9)</vt:lpstr>
      <vt:lpstr>Collaborators </vt:lpstr>
      <vt:lpstr>Students</vt:lpstr>
      <vt:lpstr>  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Brock J. LaMeres</cp:lastModifiedBy>
  <cp:revision>1705</cp:revision>
  <dcterms:created xsi:type="dcterms:W3CDTF">2004-02-21T02:56:01Z</dcterms:created>
  <dcterms:modified xsi:type="dcterms:W3CDTF">2014-09-19T18:46:47Z</dcterms:modified>
</cp:coreProperties>
</file>