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9"/>
  </p:sldMasterIdLst>
  <p:notesMasterIdLst>
    <p:notesMasterId r:id="rId28"/>
  </p:notesMasterIdLst>
  <p:sldIdLst>
    <p:sldId id="271" r:id="rId10"/>
    <p:sldId id="281" r:id="rId11"/>
    <p:sldId id="275" r:id="rId12"/>
    <p:sldId id="257" r:id="rId13"/>
    <p:sldId id="297" r:id="rId14"/>
    <p:sldId id="277" r:id="rId15"/>
    <p:sldId id="288" r:id="rId16"/>
    <p:sldId id="295" r:id="rId17"/>
    <p:sldId id="296" r:id="rId18"/>
    <p:sldId id="298" r:id="rId19"/>
    <p:sldId id="299" r:id="rId20"/>
    <p:sldId id="301" r:id="rId21"/>
    <p:sldId id="300" r:id="rId22"/>
    <p:sldId id="302" r:id="rId23"/>
    <p:sldId id="294" r:id="rId24"/>
    <p:sldId id="303" r:id="rId25"/>
    <p:sldId id="309" r:id="rId26"/>
    <p:sldId id="282" r:id="rId27"/>
  </p:sldIdLst>
  <p:sldSz cx="9144000" cy="6858000" type="screen4x3"/>
  <p:notesSz cx="6794500"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321" autoAdjust="0"/>
    <p:restoredTop sz="84431" autoAdjust="0"/>
  </p:normalViewPr>
  <p:slideViewPr>
    <p:cSldViewPr>
      <p:cViewPr varScale="1">
        <p:scale>
          <a:sx n="80" d="100"/>
          <a:sy n="80" d="100"/>
        </p:scale>
        <p:origin x="78" y="126"/>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13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O:\Agency%20Research\Triad%20Map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a:pPr>
            <a:r>
              <a:rPr lang="en-US" dirty="0"/>
              <a:t>The PGDE year </a:t>
            </a:r>
          </a:p>
        </c:rich>
      </c:tx>
      <c:layout/>
      <c:overlay val="0"/>
    </c:title>
    <c:autoTitleDeleted val="0"/>
    <c:plotArea>
      <c:layout>
        <c:manualLayout>
          <c:layoutTarget val="inner"/>
          <c:xMode val="edge"/>
          <c:yMode val="edge"/>
          <c:x val="0.10192182036270923"/>
          <c:y val="0.11807100499937803"/>
          <c:w val="0.69501352486258594"/>
          <c:h val="0.73382328434095567"/>
        </c:manualLayout>
      </c:layout>
      <c:barChart>
        <c:barDir val="col"/>
        <c:grouping val="clustered"/>
        <c:varyColors val="0"/>
        <c:ser>
          <c:idx val="0"/>
          <c:order val="0"/>
          <c:tx>
            <c:v>Aspects which supported student during their PGDE year</c:v>
          </c:tx>
          <c:invertIfNegative val="0"/>
          <c:cat>
            <c:strRef>
              <c:f>(Sheet2!$D$57,Sheet2!$L$57,Sheet2!$S$57)</c:f>
              <c:strCache>
                <c:ptCount val="3"/>
                <c:pt idx="0">
                  <c:v>Cultural</c:v>
                </c:pt>
                <c:pt idx="1">
                  <c:v>Structural -Relational </c:v>
                </c:pt>
                <c:pt idx="2">
                  <c:v>Material </c:v>
                </c:pt>
              </c:strCache>
            </c:strRef>
          </c:cat>
          <c:val>
            <c:numRef>
              <c:f>(Sheet2!$C$57,Sheet2!$K$57,Sheet2!$R$57)</c:f>
              <c:numCache>
                <c:formatCode>General</c:formatCode>
                <c:ptCount val="3"/>
                <c:pt idx="0">
                  <c:v>63</c:v>
                </c:pt>
                <c:pt idx="1">
                  <c:v>127</c:v>
                </c:pt>
                <c:pt idx="2">
                  <c:v>39</c:v>
                </c:pt>
              </c:numCache>
            </c:numRef>
          </c:val>
          <c:extLst>
            <c:ext xmlns:c16="http://schemas.microsoft.com/office/drawing/2014/chart" uri="{C3380CC4-5D6E-409C-BE32-E72D297353CC}">
              <c16:uniqueId val="{00000000-4B0A-4E19-B02C-D960B1FE423F}"/>
            </c:ext>
          </c:extLst>
        </c:ser>
        <c:dLbls>
          <c:showLegendKey val="0"/>
          <c:showVal val="0"/>
          <c:showCatName val="0"/>
          <c:showSerName val="0"/>
          <c:showPercent val="0"/>
          <c:showBubbleSize val="0"/>
        </c:dLbls>
        <c:gapWidth val="150"/>
        <c:axId val="226948432"/>
        <c:axId val="226941376"/>
      </c:barChart>
      <c:catAx>
        <c:axId val="226948432"/>
        <c:scaling>
          <c:orientation val="minMax"/>
        </c:scaling>
        <c:delete val="0"/>
        <c:axPos val="b"/>
        <c:numFmt formatCode="General" sourceLinked="0"/>
        <c:majorTickMark val="out"/>
        <c:minorTickMark val="none"/>
        <c:tickLblPos val="nextTo"/>
        <c:crossAx val="226941376"/>
        <c:crosses val="autoZero"/>
        <c:auto val="1"/>
        <c:lblAlgn val="ctr"/>
        <c:lblOffset val="100"/>
        <c:noMultiLvlLbl val="0"/>
      </c:catAx>
      <c:valAx>
        <c:axId val="226941376"/>
        <c:scaling>
          <c:orientation val="minMax"/>
        </c:scaling>
        <c:delete val="0"/>
        <c:axPos val="l"/>
        <c:majorGridlines/>
        <c:title>
          <c:tx>
            <c:rich>
              <a:bodyPr rot="-5400000" vert="horz"/>
              <a:lstStyle/>
              <a:p>
                <a:pPr>
                  <a:defRPr/>
                </a:pPr>
                <a:r>
                  <a:rPr lang="en-US"/>
                  <a:t>Student comments </a:t>
                </a:r>
              </a:p>
            </c:rich>
          </c:tx>
          <c:layout/>
          <c:overlay val="0"/>
        </c:title>
        <c:numFmt formatCode="General" sourceLinked="1"/>
        <c:majorTickMark val="out"/>
        <c:minorTickMark val="none"/>
        <c:tickLblPos val="nextTo"/>
        <c:crossAx val="226948432"/>
        <c:crosses val="autoZero"/>
        <c:crossBetween val="between"/>
      </c:valAx>
    </c:plotArea>
    <c:legend>
      <c:legendPos val="r"/>
      <c:layout>
        <c:manualLayout>
          <c:xMode val="edge"/>
          <c:yMode val="edge"/>
          <c:x val="0.80440862032278904"/>
          <c:y val="0.26511167876771863"/>
          <c:w val="0.18662344956021834"/>
          <c:h val="0.5301057235470568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95000"/>
                    <a:lumOff val="5000"/>
                  </a:schemeClr>
                </a:solidFill>
                <a:latin typeface="+mn-lt"/>
                <a:ea typeface="+mn-ea"/>
                <a:cs typeface="+mn-cs"/>
              </a:defRPr>
            </a:pPr>
            <a:r>
              <a:rPr lang="en-GB" sz="2400" b="1" dirty="0">
                <a:solidFill>
                  <a:schemeClr val="tx1">
                    <a:lumMod val="95000"/>
                    <a:lumOff val="5000"/>
                  </a:schemeClr>
                </a:solidFill>
              </a:rPr>
              <a:t>Iterational</a:t>
            </a:r>
            <a:r>
              <a:rPr lang="en-GB" sz="2400" b="1" baseline="0" dirty="0">
                <a:solidFill>
                  <a:schemeClr val="tx1">
                    <a:lumMod val="95000"/>
                    <a:lumOff val="5000"/>
                  </a:schemeClr>
                </a:solidFill>
              </a:rPr>
              <a:t> Life History</a:t>
            </a:r>
            <a:endParaRPr lang="en-GB" sz="2400" b="1" dirty="0">
              <a:solidFill>
                <a:schemeClr val="tx1">
                  <a:lumMod val="95000"/>
                  <a:lumOff val="5000"/>
                </a:schemeClr>
              </a:solidFill>
            </a:endParaRPr>
          </a:p>
        </c:rich>
      </c:tx>
      <c:layout>
        <c:manualLayout>
          <c:xMode val="edge"/>
          <c:yMode val="edge"/>
          <c:x val="0.34460547504025762"/>
          <c:y val="2.0983306818615155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95000"/>
                  <a:lumOff val="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dLbls>
            <c:dLbl>
              <c:idx val="0"/>
              <c:layout>
                <c:manualLayout>
                  <c:x val="-3.6231884057971189E-2"/>
                  <c:y val="2.3739875270321472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0D9-4D98-996F-5E62C812C884}"/>
                </c:ext>
              </c:extLst>
            </c:dLbl>
            <c:dLbl>
              <c:idx val="1"/>
              <c:layout>
                <c:manualLayout>
                  <c:x val="-2.5362318840579712E-2"/>
                  <c:y val="2.3739875270321472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0D9-4D98-996F-5E62C812C884}"/>
                </c:ext>
              </c:extLst>
            </c:dLbl>
            <c:dLbl>
              <c:idx val="2"/>
              <c:layout>
                <c:manualLayout>
                  <c:x val="-3.0193236714975934E-2"/>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0D9-4D98-996F-5E62C812C8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 4 Iterational Life Hist'!$A$2:$A$4</c:f>
              <c:strCache>
                <c:ptCount val="3"/>
                <c:pt idx="0">
                  <c:v>rural background and attended a rural school </c:v>
                </c:pt>
                <c:pt idx="1">
                  <c:v>children attend a rural school</c:v>
                </c:pt>
                <c:pt idx="2">
                  <c:v>Limited or no knowledge of a rural school</c:v>
                </c:pt>
              </c:strCache>
            </c:strRef>
          </c:cat>
          <c:val>
            <c:numRef>
              <c:f>'Diagram 4 Iterational Life Hist'!$B$2:$B$4</c:f>
              <c:numCache>
                <c:formatCode>General</c:formatCode>
                <c:ptCount val="3"/>
                <c:pt idx="0">
                  <c:v>13</c:v>
                </c:pt>
                <c:pt idx="1">
                  <c:v>8</c:v>
                </c:pt>
                <c:pt idx="2">
                  <c:v>8</c:v>
                </c:pt>
              </c:numCache>
            </c:numRef>
          </c:val>
          <c:extLst>
            <c:ext xmlns:c16="http://schemas.microsoft.com/office/drawing/2014/chart" uri="{C3380CC4-5D6E-409C-BE32-E72D297353CC}">
              <c16:uniqueId val="{00000003-70D9-4D98-996F-5E62C812C884}"/>
            </c:ext>
          </c:extLst>
        </c:ser>
        <c:dLbls>
          <c:showLegendKey val="0"/>
          <c:showVal val="0"/>
          <c:showCatName val="0"/>
          <c:showSerName val="0"/>
          <c:showPercent val="0"/>
          <c:showBubbleSize val="0"/>
        </c:dLbls>
        <c:gapWidth val="182"/>
        <c:axId val="464706192"/>
        <c:axId val="464706584"/>
      </c:barChart>
      <c:catAx>
        <c:axId val="464706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64706584"/>
        <c:crosses val="autoZero"/>
        <c:auto val="1"/>
        <c:lblAlgn val="ctr"/>
        <c:lblOffset val="100"/>
        <c:noMultiLvlLbl val="0"/>
      </c:catAx>
      <c:valAx>
        <c:axId val="464706584"/>
        <c:scaling>
          <c:orientation val="minMax"/>
        </c:scaling>
        <c:delete val="0"/>
        <c:axPos val="b"/>
        <c:majorGridlines>
          <c:spPr>
            <a:ln w="19050" cap="flat" cmpd="sng" algn="ctr">
              <a:solidFill>
                <a:schemeClr val="bg2">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706192"/>
        <c:crosses val="autoZero"/>
        <c:crossBetween val="between"/>
      </c:valAx>
      <c:spPr>
        <a:noFill/>
        <a:ln w="15875">
          <a:solidFill>
            <a:schemeClr val="bg2">
              <a:lumMod val="50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'Diag 5'!$A$2:$A$10</c:f>
              <c:strCache>
                <c:ptCount val="9"/>
                <c:pt idx="0">
                  <c:v>Community Support</c:v>
                </c:pt>
                <c:pt idx="1">
                  <c:v>Parental Engagement </c:v>
                </c:pt>
                <c:pt idx="2">
                  <c:v>Curriculum influence </c:v>
                </c:pt>
                <c:pt idx="3">
                  <c:v>CPD online and in clusters</c:v>
                </c:pt>
                <c:pt idx="4">
                  <c:v>Probationer Networking</c:v>
                </c:pt>
                <c:pt idx="5">
                  <c:v>Colleague Support in school and cluster</c:v>
                </c:pt>
                <c:pt idx="6">
                  <c:v>Prior knowledge of rural</c:v>
                </c:pt>
                <c:pt idx="7">
                  <c:v>Knowledge of Community important to role</c:v>
                </c:pt>
                <c:pt idx="8">
                  <c:v>Family Support</c:v>
                </c:pt>
              </c:strCache>
            </c:strRef>
          </c:cat>
          <c:val>
            <c:numRef>
              <c:f>'Diag 5'!$B$2:$B$10</c:f>
              <c:numCache>
                <c:formatCode>General</c:formatCode>
                <c:ptCount val="9"/>
                <c:pt idx="0">
                  <c:v>9</c:v>
                </c:pt>
                <c:pt idx="1">
                  <c:v>5</c:v>
                </c:pt>
                <c:pt idx="2">
                  <c:v>1</c:v>
                </c:pt>
                <c:pt idx="3">
                  <c:v>7</c:v>
                </c:pt>
                <c:pt idx="4">
                  <c:v>13</c:v>
                </c:pt>
                <c:pt idx="5">
                  <c:v>25</c:v>
                </c:pt>
                <c:pt idx="6">
                  <c:v>10</c:v>
                </c:pt>
                <c:pt idx="7">
                  <c:v>6</c:v>
                </c:pt>
                <c:pt idx="8">
                  <c:v>6</c:v>
                </c:pt>
              </c:numCache>
            </c:numRef>
          </c:val>
          <c:extLst>
            <c:ext xmlns:c16="http://schemas.microsoft.com/office/drawing/2014/chart" uri="{C3380CC4-5D6E-409C-BE32-E72D297353CC}">
              <c16:uniqueId val="{00000000-DC8F-4431-AC04-5AD782B2F296}"/>
            </c:ext>
          </c:extLst>
        </c:ser>
        <c:dLbls>
          <c:dLblPos val="inEnd"/>
          <c:showLegendKey val="0"/>
          <c:showVal val="1"/>
          <c:showCatName val="0"/>
          <c:showSerName val="0"/>
          <c:showPercent val="0"/>
          <c:showBubbleSize val="0"/>
        </c:dLbls>
        <c:gapWidth val="65"/>
        <c:axId val="464708544"/>
        <c:axId val="458974456"/>
      </c:barChart>
      <c:catAx>
        <c:axId val="4647085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tx1">
                    <a:lumMod val="95000"/>
                    <a:lumOff val="5000"/>
                  </a:schemeClr>
                </a:solidFill>
                <a:latin typeface="+mn-lt"/>
                <a:ea typeface="+mn-ea"/>
                <a:cs typeface="+mn-cs"/>
              </a:defRPr>
            </a:pPr>
            <a:endParaRPr lang="en-US"/>
          </a:p>
        </c:txPr>
        <c:crossAx val="458974456"/>
        <c:crosses val="autoZero"/>
        <c:auto val="1"/>
        <c:lblAlgn val="ctr"/>
        <c:lblOffset val="100"/>
        <c:noMultiLvlLbl val="0"/>
      </c:catAx>
      <c:valAx>
        <c:axId val="458974456"/>
        <c:scaling>
          <c:orientation val="minMax"/>
        </c:scaling>
        <c:delete val="0"/>
        <c:axPos val="b"/>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64708544"/>
        <c:crosses val="autoZero"/>
        <c:crossBetween val="between"/>
      </c:valAx>
      <c:spPr>
        <a:noFill/>
        <a:ln>
          <a:solidFill>
            <a:schemeClr val="tx1">
              <a:lumMod val="65000"/>
              <a:lumOff val="35000"/>
            </a:schemeClr>
          </a:solid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800" b="0" i="0" baseline="0">
                <a:effectLst/>
              </a:rPr>
              <a:t>Projective</a:t>
            </a:r>
            <a:endParaRPr lang="en-GB">
              <a:effectLst/>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Sheet6!$A$4:$A$10</c:f>
              <c:strCache>
                <c:ptCount val="7"/>
                <c:pt idx="0">
                  <c:v>Rural School Environment promote getting to know children as learners</c:v>
                </c:pt>
                <c:pt idx="1">
                  <c:v>Parental engagement</c:v>
                </c:pt>
                <c:pt idx="2">
                  <c:v>Close to home environment for staying and working (Place)</c:v>
                </c:pt>
                <c:pt idx="3">
                  <c:v>Community influences</c:v>
                </c:pt>
                <c:pt idx="4">
                  <c:v>Aspirations for knowing wider world</c:v>
                </c:pt>
                <c:pt idx="5">
                  <c:v>Specialism</c:v>
                </c:pt>
                <c:pt idx="6">
                  <c:v>Rural Teacher </c:v>
                </c:pt>
              </c:strCache>
            </c:strRef>
          </c:cat>
          <c:val>
            <c:numRef>
              <c:f>Sheet6!$B$4:$B$10</c:f>
              <c:numCache>
                <c:formatCode>General</c:formatCode>
                <c:ptCount val="7"/>
                <c:pt idx="0">
                  <c:v>17</c:v>
                </c:pt>
                <c:pt idx="1">
                  <c:v>3</c:v>
                </c:pt>
                <c:pt idx="2">
                  <c:v>9</c:v>
                </c:pt>
                <c:pt idx="3">
                  <c:v>7</c:v>
                </c:pt>
                <c:pt idx="4">
                  <c:v>5</c:v>
                </c:pt>
                <c:pt idx="5">
                  <c:v>11</c:v>
                </c:pt>
                <c:pt idx="6">
                  <c:v>9</c:v>
                </c:pt>
              </c:numCache>
            </c:numRef>
          </c:val>
          <c:extLst>
            <c:ext xmlns:c16="http://schemas.microsoft.com/office/drawing/2014/chart" uri="{C3380CC4-5D6E-409C-BE32-E72D297353CC}">
              <c16:uniqueId val="{00000000-DDAB-8F49-8D39-7D8288A7C663}"/>
            </c:ext>
          </c:extLst>
        </c:ser>
        <c:dLbls>
          <c:dLblPos val="inEnd"/>
          <c:showLegendKey val="0"/>
          <c:showVal val="1"/>
          <c:showCatName val="0"/>
          <c:showSerName val="0"/>
          <c:showPercent val="0"/>
          <c:showBubbleSize val="0"/>
        </c:dLbls>
        <c:gapWidth val="65"/>
        <c:axId val="226941768"/>
        <c:axId val="226944512"/>
      </c:barChart>
      <c:catAx>
        <c:axId val="22694176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26944512"/>
        <c:crosses val="autoZero"/>
        <c:auto val="1"/>
        <c:lblAlgn val="ctr"/>
        <c:lblOffset val="100"/>
        <c:noMultiLvlLbl val="0"/>
      </c:catAx>
      <c:valAx>
        <c:axId val="2269445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2694176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48F9C-3F75-4D92-9DC9-70C40BDCD236}" type="doc">
      <dgm:prSet loTypeId="urn:microsoft.com/office/officeart/2005/8/layout/lProcess2" loCatId="list" qsTypeId="urn:microsoft.com/office/officeart/2005/8/quickstyle/simple1" qsCatId="simple" csTypeId="urn:microsoft.com/office/officeart/2005/8/colors/accent4_5" csCatId="accent4" phldr="1"/>
      <dgm:spPr/>
      <dgm:t>
        <a:bodyPr/>
        <a:lstStyle/>
        <a:p>
          <a:endParaRPr lang="en-GB"/>
        </a:p>
      </dgm:t>
    </dgm:pt>
    <dgm:pt modelId="{ACC9A1BD-5922-480B-866A-41BD94078207}">
      <dgm:prSet phldrT="[Text]" custT="1"/>
      <dgm:spPr/>
      <dgm:t>
        <a:bodyPr/>
        <a:lstStyle/>
        <a:p>
          <a:r>
            <a:rPr lang="en-GB" sz="3600" dirty="0" err="1"/>
            <a:t>Iterational</a:t>
          </a:r>
          <a:r>
            <a:rPr lang="en-GB" sz="3800" dirty="0"/>
            <a:t> </a:t>
          </a:r>
        </a:p>
      </dgm:t>
    </dgm:pt>
    <dgm:pt modelId="{B5055F47-9829-4E64-AFE7-DF9ABE5F1634}" type="parTrans" cxnId="{355C1219-B476-45A1-8AFF-69CC5466A086}">
      <dgm:prSet/>
      <dgm:spPr/>
      <dgm:t>
        <a:bodyPr/>
        <a:lstStyle/>
        <a:p>
          <a:endParaRPr lang="en-GB"/>
        </a:p>
      </dgm:t>
    </dgm:pt>
    <dgm:pt modelId="{B83FB907-A3AE-4C63-9950-C865E5FBFD75}" type="sibTrans" cxnId="{355C1219-B476-45A1-8AFF-69CC5466A086}">
      <dgm:prSet/>
      <dgm:spPr/>
      <dgm:t>
        <a:bodyPr/>
        <a:lstStyle/>
        <a:p>
          <a:endParaRPr lang="en-GB"/>
        </a:p>
      </dgm:t>
    </dgm:pt>
    <dgm:pt modelId="{63DC028D-94CE-4A79-A7BC-7DB850340395}">
      <dgm:prSet phldrT="[Text]"/>
      <dgm:spPr/>
      <dgm:t>
        <a:bodyPr/>
        <a:lstStyle/>
        <a:p>
          <a:r>
            <a:rPr lang="en-GB" dirty="0"/>
            <a:t>Life Histories</a:t>
          </a:r>
        </a:p>
      </dgm:t>
    </dgm:pt>
    <dgm:pt modelId="{5F0DA479-BEDD-4645-9E4D-7D8C8DE19B8D}" type="parTrans" cxnId="{50D56E3D-0A79-4D5B-936D-0F0D10285F97}">
      <dgm:prSet/>
      <dgm:spPr/>
      <dgm:t>
        <a:bodyPr/>
        <a:lstStyle/>
        <a:p>
          <a:endParaRPr lang="en-GB"/>
        </a:p>
      </dgm:t>
    </dgm:pt>
    <dgm:pt modelId="{E11AD393-7325-4DBC-8957-CD78DE8C3484}" type="sibTrans" cxnId="{50D56E3D-0A79-4D5B-936D-0F0D10285F97}">
      <dgm:prSet/>
      <dgm:spPr/>
      <dgm:t>
        <a:bodyPr/>
        <a:lstStyle/>
        <a:p>
          <a:endParaRPr lang="en-GB"/>
        </a:p>
      </dgm:t>
    </dgm:pt>
    <dgm:pt modelId="{40CF6E8B-C5D5-4833-81E8-970E3A840318}">
      <dgm:prSet phldrT="[Text]" custT="1"/>
      <dgm:spPr/>
      <dgm:t>
        <a:bodyPr/>
        <a:lstStyle/>
        <a:p>
          <a:r>
            <a:rPr lang="en-GB" sz="3600" dirty="0"/>
            <a:t>Practical Evaluative </a:t>
          </a:r>
        </a:p>
      </dgm:t>
    </dgm:pt>
    <dgm:pt modelId="{DBE38049-5B84-4493-8138-AC6D42E69C48}" type="parTrans" cxnId="{A1B9E0EC-CA53-46A0-8EC9-9531A232B30B}">
      <dgm:prSet/>
      <dgm:spPr/>
      <dgm:t>
        <a:bodyPr/>
        <a:lstStyle/>
        <a:p>
          <a:endParaRPr lang="en-GB"/>
        </a:p>
      </dgm:t>
    </dgm:pt>
    <dgm:pt modelId="{8EB32229-74B9-4E74-91CF-15510E88F100}" type="sibTrans" cxnId="{A1B9E0EC-CA53-46A0-8EC9-9531A232B30B}">
      <dgm:prSet/>
      <dgm:spPr/>
      <dgm:t>
        <a:bodyPr/>
        <a:lstStyle/>
        <a:p>
          <a:endParaRPr lang="en-GB"/>
        </a:p>
      </dgm:t>
    </dgm:pt>
    <dgm:pt modelId="{20688766-F824-4E83-8269-159C6C4FEA76}">
      <dgm:prSet phldrT="[Text]"/>
      <dgm:spPr/>
      <dgm:t>
        <a:bodyPr/>
        <a:lstStyle/>
        <a:p>
          <a:r>
            <a:rPr lang="en-GB" dirty="0"/>
            <a:t>Cultural</a:t>
          </a:r>
        </a:p>
      </dgm:t>
    </dgm:pt>
    <dgm:pt modelId="{4DC25A6B-2CFE-4401-8F51-FD57B584A1D0}" type="parTrans" cxnId="{202D29AB-954E-4A99-A6D9-FD1AD6115D23}">
      <dgm:prSet/>
      <dgm:spPr/>
      <dgm:t>
        <a:bodyPr/>
        <a:lstStyle/>
        <a:p>
          <a:endParaRPr lang="en-GB"/>
        </a:p>
      </dgm:t>
    </dgm:pt>
    <dgm:pt modelId="{8ED5AA99-8F1D-496F-80BB-917B2D3B9E29}" type="sibTrans" cxnId="{202D29AB-954E-4A99-A6D9-FD1AD6115D23}">
      <dgm:prSet/>
      <dgm:spPr/>
      <dgm:t>
        <a:bodyPr/>
        <a:lstStyle/>
        <a:p>
          <a:endParaRPr lang="en-GB"/>
        </a:p>
      </dgm:t>
    </dgm:pt>
    <dgm:pt modelId="{AF19B8DB-D086-41BC-91A9-740498179BE6}">
      <dgm:prSet phldrT="[Text]" custT="1"/>
      <dgm:spPr/>
      <dgm:t>
        <a:bodyPr/>
        <a:lstStyle/>
        <a:p>
          <a:r>
            <a:rPr lang="en-GB" sz="3600" dirty="0"/>
            <a:t>Projective</a:t>
          </a:r>
        </a:p>
      </dgm:t>
    </dgm:pt>
    <dgm:pt modelId="{EAE2E572-7EDC-4724-9932-974544F3A49A}" type="parTrans" cxnId="{2B209900-E598-42AF-8A2A-997BE2DA6643}">
      <dgm:prSet/>
      <dgm:spPr/>
      <dgm:t>
        <a:bodyPr/>
        <a:lstStyle/>
        <a:p>
          <a:endParaRPr lang="en-GB"/>
        </a:p>
      </dgm:t>
    </dgm:pt>
    <dgm:pt modelId="{3053D257-CB85-4A3E-B223-49ED94B117C1}" type="sibTrans" cxnId="{2B209900-E598-42AF-8A2A-997BE2DA6643}">
      <dgm:prSet/>
      <dgm:spPr/>
      <dgm:t>
        <a:bodyPr/>
        <a:lstStyle/>
        <a:p>
          <a:endParaRPr lang="en-GB"/>
        </a:p>
      </dgm:t>
    </dgm:pt>
    <dgm:pt modelId="{1F812050-F863-4AEE-BB1F-9CF31510A104}">
      <dgm:prSet/>
      <dgm:spPr/>
      <dgm:t>
        <a:bodyPr/>
        <a:lstStyle/>
        <a:p>
          <a:r>
            <a:rPr lang="en-GB" dirty="0"/>
            <a:t>Professional Histories </a:t>
          </a:r>
        </a:p>
      </dgm:t>
    </dgm:pt>
    <dgm:pt modelId="{CAB84715-942E-41E1-B73B-D16C37E6388E}" type="parTrans" cxnId="{16787652-0EE3-401D-8690-9F9127D79107}">
      <dgm:prSet/>
      <dgm:spPr/>
      <dgm:t>
        <a:bodyPr/>
        <a:lstStyle/>
        <a:p>
          <a:endParaRPr lang="en-GB"/>
        </a:p>
      </dgm:t>
    </dgm:pt>
    <dgm:pt modelId="{C1364907-328A-49AC-86CA-D9956DE0BF1F}" type="sibTrans" cxnId="{16787652-0EE3-401D-8690-9F9127D79107}">
      <dgm:prSet/>
      <dgm:spPr/>
      <dgm:t>
        <a:bodyPr/>
        <a:lstStyle/>
        <a:p>
          <a:endParaRPr lang="en-GB"/>
        </a:p>
      </dgm:t>
    </dgm:pt>
    <dgm:pt modelId="{BF337AD5-7B37-4593-8E94-13E5F865CF96}">
      <dgm:prSet/>
      <dgm:spPr/>
      <dgm:t>
        <a:bodyPr/>
        <a:lstStyle/>
        <a:p>
          <a:r>
            <a:rPr lang="en-GB"/>
            <a:t>Ideas, values, beliefs, discourses, language</a:t>
          </a:r>
        </a:p>
      </dgm:t>
    </dgm:pt>
    <dgm:pt modelId="{7138A2A1-F1A0-42C4-8C0F-5642B7836BFB}" type="parTrans" cxnId="{13A8D2BC-BE89-443A-80C0-777969E64744}">
      <dgm:prSet/>
      <dgm:spPr/>
      <dgm:t>
        <a:bodyPr/>
        <a:lstStyle/>
        <a:p>
          <a:endParaRPr lang="en-GB"/>
        </a:p>
      </dgm:t>
    </dgm:pt>
    <dgm:pt modelId="{C9C28FB3-DBD8-4EF2-AB62-B2EFC4277124}" type="sibTrans" cxnId="{13A8D2BC-BE89-443A-80C0-777969E64744}">
      <dgm:prSet/>
      <dgm:spPr/>
      <dgm:t>
        <a:bodyPr/>
        <a:lstStyle/>
        <a:p>
          <a:endParaRPr lang="en-GB"/>
        </a:p>
      </dgm:t>
    </dgm:pt>
    <dgm:pt modelId="{3F53FD8E-8A8E-41ED-85D7-2C07B2713F6F}">
      <dgm:prSet/>
      <dgm:spPr/>
      <dgm:t>
        <a:bodyPr/>
        <a:lstStyle/>
        <a:p>
          <a:r>
            <a:rPr lang="en-GB"/>
            <a:t>Structural</a:t>
          </a:r>
        </a:p>
      </dgm:t>
    </dgm:pt>
    <dgm:pt modelId="{944B51D8-C3E2-4737-B317-1B989365008D}" type="parTrans" cxnId="{89485B8E-3F39-4247-9937-66E973322E7C}">
      <dgm:prSet/>
      <dgm:spPr/>
      <dgm:t>
        <a:bodyPr/>
        <a:lstStyle/>
        <a:p>
          <a:endParaRPr lang="en-GB"/>
        </a:p>
      </dgm:t>
    </dgm:pt>
    <dgm:pt modelId="{594F6738-2A22-4811-B7E1-66573D0FC5E3}" type="sibTrans" cxnId="{89485B8E-3F39-4247-9937-66E973322E7C}">
      <dgm:prSet/>
      <dgm:spPr/>
      <dgm:t>
        <a:bodyPr/>
        <a:lstStyle/>
        <a:p>
          <a:endParaRPr lang="en-GB"/>
        </a:p>
      </dgm:t>
    </dgm:pt>
    <dgm:pt modelId="{1E7C5AE9-D1E8-41C2-8BC5-A5EFC73A202D}">
      <dgm:prSet/>
      <dgm:spPr/>
      <dgm:t>
        <a:bodyPr/>
        <a:lstStyle/>
        <a:p>
          <a:r>
            <a:rPr lang="en-GB"/>
            <a:t>Social Structures (relationship roles, power, trust)</a:t>
          </a:r>
        </a:p>
      </dgm:t>
    </dgm:pt>
    <dgm:pt modelId="{DA6AA3BD-F9BB-47AD-B751-D530B42277F1}" type="parTrans" cxnId="{E38ABABB-8C9E-43D0-B74F-91E0E924800C}">
      <dgm:prSet/>
      <dgm:spPr/>
      <dgm:t>
        <a:bodyPr/>
        <a:lstStyle/>
        <a:p>
          <a:endParaRPr lang="en-GB"/>
        </a:p>
      </dgm:t>
    </dgm:pt>
    <dgm:pt modelId="{0D35A2D0-43EE-4982-8F6F-66338DAC6207}" type="sibTrans" cxnId="{E38ABABB-8C9E-43D0-B74F-91E0E924800C}">
      <dgm:prSet/>
      <dgm:spPr/>
      <dgm:t>
        <a:bodyPr/>
        <a:lstStyle/>
        <a:p>
          <a:endParaRPr lang="en-GB"/>
        </a:p>
      </dgm:t>
    </dgm:pt>
    <dgm:pt modelId="{D5E787D5-7EA7-42BC-9D89-D54AAB2A9744}">
      <dgm:prSet/>
      <dgm:spPr/>
      <dgm:t>
        <a:bodyPr/>
        <a:lstStyle/>
        <a:p>
          <a:r>
            <a:rPr lang="en-GB"/>
            <a:t>Material</a:t>
          </a:r>
        </a:p>
      </dgm:t>
    </dgm:pt>
    <dgm:pt modelId="{67596057-2219-490B-9463-A0FE51958B0C}" type="parTrans" cxnId="{E187FB49-AE28-4635-A1DD-C77E9B019293}">
      <dgm:prSet/>
      <dgm:spPr/>
      <dgm:t>
        <a:bodyPr/>
        <a:lstStyle/>
        <a:p>
          <a:endParaRPr lang="en-GB"/>
        </a:p>
      </dgm:t>
    </dgm:pt>
    <dgm:pt modelId="{493AE951-BC41-4E68-845D-216AD8DA0271}" type="sibTrans" cxnId="{E187FB49-AE28-4635-A1DD-C77E9B019293}">
      <dgm:prSet/>
      <dgm:spPr/>
      <dgm:t>
        <a:bodyPr/>
        <a:lstStyle/>
        <a:p>
          <a:endParaRPr lang="en-GB"/>
        </a:p>
      </dgm:t>
    </dgm:pt>
    <dgm:pt modelId="{52D2D5CB-76FD-4E53-B077-974328D8A0C0}">
      <dgm:prSet/>
      <dgm:spPr/>
      <dgm:t>
        <a:bodyPr/>
        <a:lstStyle/>
        <a:p>
          <a:r>
            <a:rPr lang="en-GB"/>
            <a:t>Resources</a:t>
          </a:r>
        </a:p>
      </dgm:t>
    </dgm:pt>
    <dgm:pt modelId="{471DBF0C-EFD8-4FDD-98B6-F305D13DE64E}" type="parTrans" cxnId="{D9D75D36-7F7B-4D8F-B938-6727095F2287}">
      <dgm:prSet/>
      <dgm:spPr/>
      <dgm:t>
        <a:bodyPr/>
        <a:lstStyle/>
        <a:p>
          <a:endParaRPr lang="en-GB"/>
        </a:p>
      </dgm:t>
    </dgm:pt>
    <dgm:pt modelId="{DD346F4E-76D5-496A-ADC1-F321CB059F34}" type="sibTrans" cxnId="{D9D75D36-7F7B-4D8F-B938-6727095F2287}">
      <dgm:prSet/>
      <dgm:spPr/>
      <dgm:t>
        <a:bodyPr/>
        <a:lstStyle/>
        <a:p>
          <a:endParaRPr lang="en-GB"/>
        </a:p>
      </dgm:t>
    </dgm:pt>
    <dgm:pt modelId="{AC3B684A-C54B-45EC-BBE5-CD9D2140DDAC}">
      <dgm:prSet/>
      <dgm:spPr/>
      <dgm:t>
        <a:bodyPr/>
        <a:lstStyle/>
        <a:p>
          <a:r>
            <a:rPr lang="en-GB" dirty="0"/>
            <a:t>Physical Environment</a:t>
          </a:r>
        </a:p>
      </dgm:t>
    </dgm:pt>
    <dgm:pt modelId="{4543A6E4-0EF9-442E-AE4E-01D2EE227E82}" type="parTrans" cxnId="{A9027CE5-958B-4F6B-929E-28E8A8E27108}">
      <dgm:prSet/>
      <dgm:spPr/>
      <dgm:t>
        <a:bodyPr/>
        <a:lstStyle/>
        <a:p>
          <a:endParaRPr lang="en-GB"/>
        </a:p>
      </dgm:t>
    </dgm:pt>
    <dgm:pt modelId="{96640102-DE55-46A8-8685-C731AA3D65B3}" type="sibTrans" cxnId="{A9027CE5-958B-4F6B-929E-28E8A8E27108}">
      <dgm:prSet/>
      <dgm:spPr/>
      <dgm:t>
        <a:bodyPr/>
        <a:lstStyle/>
        <a:p>
          <a:endParaRPr lang="en-GB"/>
        </a:p>
      </dgm:t>
    </dgm:pt>
    <dgm:pt modelId="{8136AC03-A63D-42B2-9033-9A02A118B35A}">
      <dgm:prSet phldrT="[Text]"/>
      <dgm:spPr/>
      <dgm:t>
        <a:bodyPr/>
        <a:lstStyle/>
        <a:p>
          <a:r>
            <a:rPr lang="en-GB"/>
            <a:t>Short term</a:t>
          </a:r>
          <a:endParaRPr lang="en-GB" dirty="0"/>
        </a:p>
      </dgm:t>
    </dgm:pt>
    <dgm:pt modelId="{1EDBC507-2B71-46A1-BBB0-E1B588A239D4}" type="parTrans" cxnId="{2157CE85-EB91-432C-B815-759DCA757B3D}">
      <dgm:prSet/>
      <dgm:spPr/>
      <dgm:t>
        <a:bodyPr/>
        <a:lstStyle/>
        <a:p>
          <a:endParaRPr lang="en-GB"/>
        </a:p>
      </dgm:t>
    </dgm:pt>
    <dgm:pt modelId="{67D125D1-56BE-42E7-B7DE-E01B6DD08216}" type="sibTrans" cxnId="{2157CE85-EB91-432C-B815-759DCA757B3D}">
      <dgm:prSet/>
      <dgm:spPr/>
      <dgm:t>
        <a:bodyPr/>
        <a:lstStyle/>
        <a:p>
          <a:endParaRPr lang="en-GB"/>
        </a:p>
      </dgm:t>
    </dgm:pt>
    <dgm:pt modelId="{189A1607-B5C4-415C-9EF0-1F68C3622B62}">
      <dgm:prSet/>
      <dgm:spPr/>
      <dgm:t>
        <a:bodyPr/>
        <a:lstStyle/>
        <a:p>
          <a:r>
            <a:rPr lang="en-GB" dirty="0"/>
            <a:t>Long term</a:t>
          </a:r>
        </a:p>
      </dgm:t>
    </dgm:pt>
    <dgm:pt modelId="{77B0C572-9746-4C48-B3BA-8969C661F35C}" type="parTrans" cxnId="{FE0C37E7-E890-48CB-8AEC-D11A2A7DD414}">
      <dgm:prSet/>
      <dgm:spPr/>
      <dgm:t>
        <a:bodyPr/>
        <a:lstStyle/>
        <a:p>
          <a:endParaRPr lang="en-GB"/>
        </a:p>
      </dgm:t>
    </dgm:pt>
    <dgm:pt modelId="{930574AC-45DC-4C8A-B82C-AB1BE77F91DC}" type="sibTrans" cxnId="{FE0C37E7-E890-48CB-8AEC-D11A2A7DD414}">
      <dgm:prSet/>
      <dgm:spPr/>
      <dgm:t>
        <a:bodyPr/>
        <a:lstStyle/>
        <a:p>
          <a:endParaRPr lang="en-GB"/>
        </a:p>
      </dgm:t>
    </dgm:pt>
    <dgm:pt modelId="{3A3C495B-DBCB-4FD6-8C23-F4F18D5C2FF2}" type="pres">
      <dgm:prSet presAssocID="{5BC48F9C-3F75-4D92-9DC9-70C40BDCD236}" presName="theList" presStyleCnt="0">
        <dgm:presLayoutVars>
          <dgm:dir/>
          <dgm:animLvl val="lvl"/>
          <dgm:resizeHandles val="exact"/>
        </dgm:presLayoutVars>
      </dgm:prSet>
      <dgm:spPr/>
      <dgm:t>
        <a:bodyPr/>
        <a:lstStyle/>
        <a:p>
          <a:endParaRPr lang="en-GB"/>
        </a:p>
      </dgm:t>
    </dgm:pt>
    <dgm:pt modelId="{8E6BA0FA-1D74-4126-A4C1-CC7D61465AAD}" type="pres">
      <dgm:prSet presAssocID="{ACC9A1BD-5922-480B-866A-41BD94078207}" presName="compNode" presStyleCnt="0"/>
      <dgm:spPr/>
    </dgm:pt>
    <dgm:pt modelId="{B5BB5A65-BF4F-4130-B8E8-5EABB0869B78}" type="pres">
      <dgm:prSet presAssocID="{ACC9A1BD-5922-480B-866A-41BD94078207}" presName="aNode" presStyleLbl="bgShp" presStyleIdx="0" presStyleCnt="3"/>
      <dgm:spPr/>
      <dgm:t>
        <a:bodyPr/>
        <a:lstStyle/>
        <a:p>
          <a:endParaRPr lang="en-GB"/>
        </a:p>
      </dgm:t>
    </dgm:pt>
    <dgm:pt modelId="{38DE638B-2C06-4728-849C-A799EECE2EFD}" type="pres">
      <dgm:prSet presAssocID="{ACC9A1BD-5922-480B-866A-41BD94078207}" presName="textNode" presStyleLbl="bgShp" presStyleIdx="0" presStyleCnt="3"/>
      <dgm:spPr/>
      <dgm:t>
        <a:bodyPr/>
        <a:lstStyle/>
        <a:p>
          <a:endParaRPr lang="en-GB"/>
        </a:p>
      </dgm:t>
    </dgm:pt>
    <dgm:pt modelId="{BEF5F490-7E43-4604-A7FC-11729F85228F}" type="pres">
      <dgm:prSet presAssocID="{ACC9A1BD-5922-480B-866A-41BD94078207}" presName="compChildNode" presStyleCnt="0"/>
      <dgm:spPr/>
    </dgm:pt>
    <dgm:pt modelId="{11B8CC32-76F2-4A65-8469-2768C8CF3415}" type="pres">
      <dgm:prSet presAssocID="{ACC9A1BD-5922-480B-866A-41BD94078207}" presName="theInnerList" presStyleCnt="0"/>
      <dgm:spPr/>
    </dgm:pt>
    <dgm:pt modelId="{2AE8F34C-59A6-42B8-96F9-5713004252E7}" type="pres">
      <dgm:prSet presAssocID="{63DC028D-94CE-4A79-A7BC-7DB850340395}" presName="childNode" presStyleLbl="node1" presStyleIdx="0" presStyleCnt="7" custScaleY="31774">
        <dgm:presLayoutVars>
          <dgm:bulletEnabled val="1"/>
        </dgm:presLayoutVars>
      </dgm:prSet>
      <dgm:spPr/>
      <dgm:t>
        <a:bodyPr/>
        <a:lstStyle/>
        <a:p>
          <a:endParaRPr lang="en-GB"/>
        </a:p>
      </dgm:t>
    </dgm:pt>
    <dgm:pt modelId="{93590368-2286-4122-A4DA-2D1A2A0670B4}" type="pres">
      <dgm:prSet presAssocID="{63DC028D-94CE-4A79-A7BC-7DB850340395}" presName="aSpace2" presStyleCnt="0"/>
      <dgm:spPr/>
    </dgm:pt>
    <dgm:pt modelId="{31CEEBD8-1501-496A-872D-76C5C367335E}" type="pres">
      <dgm:prSet presAssocID="{1F812050-F863-4AEE-BB1F-9CF31510A104}" presName="childNode" presStyleLbl="node1" presStyleIdx="1" presStyleCnt="7" custScaleY="35414">
        <dgm:presLayoutVars>
          <dgm:bulletEnabled val="1"/>
        </dgm:presLayoutVars>
      </dgm:prSet>
      <dgm:spPr/>
      <dgm:t>
        <a:bodyPr/>
        <a:lstStyle/>
        <a:p>
          <a:endParaRPr lang="en-GB"/>
        </a:p>
      </dgm:t>
    </dgm:pt>
    <dgm:pt modelId="{18018E12-C1BB-4E62-A981-86A637303AB8}" type="pres">
      <dgm:prSet presAssocID="{ACC9A1BD-5922-480B-866A-41BD94078207}" presName="aSpace" presStyleCnt="0"/>
      <dgm:spPr/>
    </dgm:pt>
    <dgm:pt modelId="{8F56D140-F646-4653-90AE-1E314F51B4B6}" type="pres">
      <dgm:prSet presAssocID="{40CF6E8B-C5D5-4833-81E8-970E3A840318}" presName="compNode" presStyleCnt="0"/>
      <dgm:spPr/>
    </dgm:pt>
    <dgm:pt modelId="{FB038EFD-C7FE-47D5-94C9-E2FA5B4FE475}" type="pres">
      <dgm:prSet presAssocID="{40CF6E8B-C5D5-4833-81E8-970E3A840318}" presName="aNode" presStyleLbl="bgShp" presStyleIdx="1" presStyleCnt="3" custLinFactNeighborX="376" custLinFactNeighborY="-7323"/>
      <dgm:spPr/>
      <dgm:t>
        <a:bodyPr/>
        <a:lstStyle/>
        <a:p>
          <a:endParaRPr lang="en-GB"/>
        </a:p>
      </dgm:t>
    </dgm:pt>
    <dgm:pt modelId="{CF2BD1DB-B9E5-47A8-911D-957BD6EDD9D4}" type="pres">
      <dgm:prSet presAssocID="{40CF6E8B-C5D5-4833-81E8-970E3A840318}" presName="textNode" presStyleLbl="bgShp" presStyleIdx="1" presStyleCnt="3"/>
      <dgm:spPr/>
      <dgm:t>
        <a:bodyPr/>
        <a:lstStyle/>
        <a:p>
          <a:endParaRPr lang="en-GB"/>
        </a:p>
      </dgm:t>
    </dgm:pt>
    <dgm:pt modelId="{BF502BBA-C4F0-4AB8-877B-33F53653514E}" type="pres">
      <dgm:prSet presAssocID="{40CF6E8B-C5D5-4833-81E8-970E3A840318}" presName="compChildNode" presStyleCnt="0"/>
      <dgm:spPr/>
    </dgm:pt>
    <dgm:pt modelId="{15290EA2-1269-4297-9DB1-6B44B4DCA60F}" type="pres">
      <dgm:prSet presAssocID="{40CF6E8B-C5D5-4833-81E8-970E3A840318}" presName="theInnerList" presStyleCnt="0"/>
      <dgm:spPr/>
    </dgm:pt>
    <dgm:pt modelId="{7E85A175-EAA8-4FE8-A973-9E42E02738FC}" type="pres">
      <dgm:prSet presAssocID="{20688766-F824-4E83-8269-159C6C4FEA76}" presName="childNode" presStyleLbl="node1" presStyleIdx="2" presStyleCnt="7">
        <dgm:presLayoutVars>
          <dgm:bulletEnabled val="1"/>
        </dgm:presLayoutVars>
      </dgm:prSet>
      <dgm:spPr/>
      <dgm:t>
        <a:bodyPr/>
        <a:lstStyle/>
        <a:p>
          <a:endParaRPr lang="en-GB"/>
        </a:p>
      </dgm:t>
    </dgm:pt>
    <dgm:pt modelId="{66D78E72-D36B-416B-8732-25F07252150F}" type="pres">
      <dgm:prSet presAssocID="{20688766-F824-4E83-8269-159C6C4FEA76}" presName="aSpace2" presStyleCnt="0"/>
      <dgm:spPr/>
    </dgm:pt>
    <dgm:pt modelId="{CB49FFF5-E32D-48E0-BD38-7117029C5A58}" type="pres">
      <dgm:prSet presAssocID="{3F53FD8E-8A8E-41ED-85D7-2C07B2713F6F}" presName="childNode" presStyleLbl="node1" presStyleIdx="3" presStyleCnt="7">
        <dgm:presLayoutVars>
          <dgm:bulletEnabled val="1"/>
        </dgm:presLayoutVars>
      </dgm:prSet>
      <dgm:spPr/>
      <dgm:t>
        <a:bodyPr/>
        <a:lstStyle/>
        <a:p>
          <a:endParaRPr lang="en-GB"/>
        </a:p>
      </dgm:t>
    </dgm:pt>
    <dgm:pt modelId="{7CDA3D22-BF1B-4387-8761-A19EB3B93653}" type="pres">
      <dgm:prSet presAssocID="{3F53FD8E-8A8E-41ED-85D7-2C07B2713F6F}" presName="aSpace2" presStyleCnt="0"/>
      <dgm:spPr/>
    </dgm:pt>
    <dgm:pt modelId="{89A0AE82-0432-440F-AE6C-46C15E1C5DFF}" type="pres">
      <dgm:prSet presAssocID="{D5E787D5-7EA7-42BC-9D89-D54AAB2A9744}" presName="childNode" presStyleLbl="node1" presStyleIdx="4" presStyleCnt="7">
        <dgm:presLayoutVars>
          <dgm:bulletEnabled val="1"/>
        </dgm:presLayoutVars>
      </dgm:prSet>
      <dgm:spPr/>
      <dgm:t>
        <a:bodyPr/>
        <a:lstStyle/>
        <a:p>
          <a:endParaRPr lang="en-GB"/>
        </a:p>
      </dgm:t>
    </dgm:pt>
    <dgm:pt modelId="{DA17ADEF-15A9-46C6-A7CC-05AA66667CB2}" type="pres">
      <dgm:prSet presAssocID="{40CF6E8B-C5D5-4833-81E8-970E3A840318}" presName="aSpace" presStyleCnt="0"/>
      <dgm:spPr/>
    </dgm:pt>
    <dgm:pt modelId="{9E628E3D-8C92-4B61-8652-81DFFDF31E5C}" type="pres">
      <dgm:prSet presAssocID="{AF19B8DB-D086-41BC-91A9-740498179BE6}" presName="compNode" presStyleCnt="0"/>
      <dgm:spPr/>
    </dgm:pt>
    <dgm:pt modelId="{A0B8C8D1-1192-4DD5-8CE6-F5934979D808}" type="pres">
      <dgm:prSet presAssocID="{AF19B8DB-D086-41BC-91A9-740498179BE6}" presName="aNode" presStyleLbl="bgShp" presStyleIdx="2" presStyleCnt="3"/>
      <dgm:spPr/>
      <dgm:t>
        <a:bodyPr/>
        <a:lstStyle/>
        <a:p>
          <a:endParaRPr lang="en-GB"/>
        </a:p>
      </dgm:t>
    </dgm:pt>
    <dgm:pt modelId="{2195B039-2D1B-481B-B117-E5DC9D68B0AF}" type="pres">
      <dgm:prSet presAssocID="{AF19B8DB-D086-41BC-91A9-740498179BE6}" presName="textNode" presStyleLbl="bgShp" presStyleIdx="2" presStyleCnt="3"/>
      <dgm:spPr/>
      <dgm:t>
        <a:bodyPr/>
        <a:lstStyle/>
        <a:p>
          <a:endParaRPr lang="en-GB"/>
        </a:p>
      </dgm:t>
    </dgm:pt>
    <dgm:pt modelId="{12A5AA15-A9CA-4DCC-8B78-FA448F79E110}" type="pres">
      <dgm:prSet presAssocID="{AF19B8DB-D086-41BC-91A9-740498179BE6}" presName="compChildNode" presStyleCnt="0"/>
      <dgm:spPr/>
    </dgm:pt>
    <dgm:pt modelId="{5C21E0B8-B476-46E7-BB92-6A59A0C7985F}" type="pres">
      <dgm:prSet presAssocID="{AF19B8DB-D086-41BC-91A9-740498179BE6}" presName="theInnerList" presStyleCnt="0"/>
      <dgm:spPr/>
    </dgm:pt>
    <dgm:pt modelId="{4842D02B-E727-4B38-ACF9-448D11CF132F}" type="pres">
      <dgm:prSet presAssocID="{8136AC03-A63D-42B2-9033-9A02A118B35A}" presName="childNode" presStyleLbl="node1" presStyleIdx="5" presStyleCnt="7" custScaleY="36264">
        <dgm:presLayoutVars>
          <dgm:bulletEnabled val="1"/>
        </dgm:presLayoutVars>
      </dgm:prSet>
      <dgm:spPr/>
      <dgm:t>
        <a:bodyPr/>
        <a:lstStyle/>
        <a:p>
          <a:endParaRPr lang="en-GB"/>
        </a:p>
      </dgm:t>
    </dgm:pt>
    <dgm:pt modelId="{5C9A1949-8F1B-4090-A23C-67CB3074FC4C}" type="pres">
      <dgm:prSet presAssocID="{8136AC03-A63D-42B2-9033-9A02A118B35A}" presName="aSpace2" presStyleCnt="0"/>
      <dgm:spPr/>
    </dgm:pt>
    <dgm:pt modelId="{474517B6-4ECD-4BD2-803D-FD412CFD424C}" type="pres">
      <dgm:prSet presAssocID="{189A1607-B5C4-415C-9EF0-1F68C3622B62}" presName="childNode" presStyleLbl="node1" presStyleIdx="6" presStyleCnt="7" custScaleY="35009">
        <dgm:presLayoutVars>
          <dgm:bulletEnabled val="1"/>
        </dgm:presLayoutVars>
      </dgm:prSet>
      <dgm:spPr/>
      <dgm:t>
        <a:bodyPr/>
        <a:lstStyle/>
        <a:p>
          <a:endParaRPr lang="en-GB"/>
        </a:p>
      </dgm:t>
    </dgm:pt>
  </dgm:ptLst>
  <dgm:cxnLst>
    <dgm:cxn modelId="{6191F2DD-8621-48F2-BE35-6C2C59854908}" type="presOf" srcId="{AC3B684A-C54B-45EC-BBE5-CD9D2140DDAC}" destId="{89A0AE82-0432-440F-AE6C-46C15E1C5DFF}" srcOrd="0" destOrd="2" presId="urn:microsoft.com/office/officeart/2005/8/layout/lProcess2"/>
    <dgm:cxn modelId="{89485B8E-3F39-4247-9937-66E973322E7C}" srcId="{40CF6E8B-C5D5-4833-81E8-970E3A840318}" destId="{3F53FD8E-8A8E-41ED-85D7-2C07B2713F6F}" srcOrd="1" destOrd="0" parTransId="{944B51D8-C3E2-4737-B317-1B989365008D}" sibTransId="{594F6738-2A22-4811-B7E1-66573D0FC5E3}"/>
    <dgm:cxn modelId="{1A0C40B7-489C-4499-A198-1E9CF018FC6F}" type="presOf" srcId="{5BC48F9C-3F75-4D92-9DC9-70C40BDCD236}" destId="{3A3C495B-DBCB-4FD6-8C23-F4F18D5C2FF2}" srcOrd="0" destOrd="0" presId="urn:microsoft.com/office/officeart/2005/8/layout/lProcess2"/>
    <dgm:cxn modelId="{2B209900-E598-42AF-8A2A-997BE2DA6643}" srcId="{5BC48F9C-3F75-4D92-9DC9-70C40BDCD236}" destId="{AF19B8DB-D086-41BC-91A9-740498179BE6}" srcOrd="2" destOrd="0" parTransId="{EAE2E572-7EDC-4724-9932-974544F3A49A}" sibTransId="{3053D257-CB85-4A3E-B223-49ED94B117C1}"/>
    <dgm:cxn modelId="{2157CE85-EB91-432C-B815-759DCA757B3D}" srcId="{AF19B8DB-D086-41BC-91A9-740498179BE6}" destId="{8136AC03-A63D-42B2-9033-9A02A118B35A}" srcOrd="0" destOrd="0" parTransId="{1EDBC507-2B71-46A1-BBB0-E1B588A239D4}" sibTransId="{67D125D1-56BE-42E7-B7DE-E01B6DD08216}"/>
    <dgm:cxn modelId="{202D29AB-954E-4A99-A6D9-FD1AD6115D23}" srcId="{40CF6E8B-C5D5-4833-81E8-970E3A840318}" destId="{20688766-F824-4E83-8269-159C6C4FEA76}" srcOrd="0" destOrd="0" parTransId="{4DC25A6B-2CFE-4401-8F51-FD57B584A1D0}" sibTransId="{8ED5AA99-8F1D-496F-80BB-917B2D3B9E29}"/>
    <dgm:cxn modelId="{A1B9E0EC-CA53-46A0-8EC9-9531A232B30B}" srcId="{5BC48F9C-3F75-4D92-9DC9-70C40BDCD236}" destId="{40CF6E8B-C5D5-4833-81E8-970E3A840318}" srcOrd="1" destOrd="0" parTransId="{DBE38049-5B84-4493-8138-AC6D42E69C48}" sibTransId="{8EB32229-74B9-4E74-91CF-15510E88F100}"/>
    <dgm:cxn modelId="{B343F2C1-D557-4C3E-AFD8-13EA03803ED4}" type="presOf" srcId="{BF337AD5-7B37-4593-8E94-13E5F865CF96}" destId="{7E85A175-EAA8-4FE8-A973-9E42E02738FC}" srcOrd="0" destOrd="1" presId="urn:microsoft.com/office/officeart/2005/8/layout/lProcess2"/>
    <dgm:cxn modelId="{355C1219-B476-45A1-8AFF-69CC5466A086}" srcId="{5BC48F9C-3F75-4D92-9DC9-70C40BDCD236}" destId="{ACC9A1BD-5922-480B-866A-41BD94078207}" srcOrd="0" destOrd="0" parTransId="{B5055F47-9829-4E64-AFE7-DF9ABE5F1634}" sibTransId="{B83FB907-A3AE-4C63-9950-C865E5FBFD75}"/>
    <dgm:cxn modelId="{D9D75D36-7F7B-4D8F-B938-6727095F2287}" srcId="{D5E787D5-7EA7-42BC-9D89-D54AAB2A9744}" destId="{52D2D5CB-76FD-4E53-B077-974328D8A0C0}" srcOrd="0" destOrd="0" parTransId="{471DBF0C-EFD8-4FDD-98B6-F305D13DE64E}" sibTransId="{DD346F4E-76D5-496A-ADC1-F321CB059F34}"/>
    <dgm:cxn modelId="{13A8D2BC-BE89-443A-80C0-777969E64744}" srcId="{20688766-F824-4E83-8269-159C6C4FEA76}" destId="{BF337AD5-7B37-4593-8E94-13E5F865CF96}" srcOrd="0" destOrd="0" parTransId="{7138A2A1-F1A0-42C4-8C0F-5642B7836BFB}" sibTransId="{C9C28FB3-DBD8-4EF2-AB62-B2EFC4277124}"/>
    <dgm:cxn modelId="{A9027CE5-958B-4F6B-929E-28E8A8E27108}" srcId="{D5E787D5-7EA7-42BC-9D89-D54AAB2A9744}" destId="{AC3B684A-C54B-45EC-BBE5-CD9D2140DDAC}" srcOrd="1" destOrd="0" parTransId="{4543A6E4-0EF9-442E-AE4E-01D2EE227E82}" sibTransId="{96640102-DE55-46A8-8685-C731AA3D65B3}"/>
    <dgm:cxn modelId="{9D967167-38B4-4421-8D80-EDB5B2F140A4}" type="presOf" srcId="{8136AC03-A63D-42B2-9033-9A02A118B35A}" destId="{4842D02B-E727-4B38-ACF9-448D11CF132F}" srcOrd="0" destOrd="0" presId="urn:microsoft.com/office/officeart/2005/8/layout/lProcess2"/>
    <dgm:cxn modelId="{9B6A289B-6994-4003-ABBE-5AEF4A5C29E4}" type="presOf" srcId="{3F53FD8E-8A8E-41ED-85D7-2C07B2713F6F}" destId="{CB49FFF5-E32D-48E0-BD38-7117029C5A58}" srcOrd="0" destOrd="0" presId="urn:microsoft.com/office/officeart/2005/8/layout/lProcess2"/>
    <dgm:cxn modelId="{08680D34-70F9-46B5-A62D-641CA4F8AFF3}" type="presOf" srcId="{1E7C5AE9-D1E8-41C2-8BC5-A5EFC73A202D}" destId="{CB49FFF5-E32D-48E0-BD38-7117029C5A58}" srcOrd="0" destOrd="1" presId="urn:microsoft.com/office/officeart/2005/8/layout/lProcess2"/>
    <dgm:cxn modelId="{E38ABABB-8C9E-43D0-B74F-91E0E924800C}" srcId="{3F53FD8E-8A8E-41ED-85D7-2C07B2713F6F}" destId="{1E7C5AE9-D1E8-41C2-8BC5-A5EFC73A202D}" srcOrd="0" destOrd="0" parTransId="{DA6AA3BD-F9BB-47AD-B751-D530B42277F1}" sibTransId="{0D35A2D0-43EE-4982-8F6F-66338DAC6207}"/>
    <dgm:cxn modelId="{E187FB49-AE28-4635-A1DD-C77E9B019293}" srcId="{40CF6E8B-C5D5-4833-81E8-970E3A840318}" destId="{D5E787D5-7EA7-42BC-9D89-D54AAB2A9744}" srcOrd="2" destOrd="0" parTransId="{67596057-2219-490B-9463-A0FE51958B0C}" sibTransId="{493AE951-BC41-4E68-845D-216AD8DA0271}"/>
    <dgm:cxn modelId="{3A534804-C051-483E-BF7A-1F44E16FEABE}" type="presOf" srcId="{63DC028D-94CE-4A79-A7BC-7DB850340395}" destId="{2AE8F34C-59A6-42B8-96F9-5713004252E7}" srcOrd="0" destOrd="0" presId="urn:microsoft.com/office/officeart/2005/8/layout/lProcess2"/>
    <dgm:cxn modelId="{FE0C37E7-E890-48CB-8AEC-D11A2A7DD414}" srcId="{AF19B8DB-D086-41BC-91A9-740498179BE6}" destId="{189A1607-B5C4-415C-9EF0-1F68C3622B62}" srcOrd="1" destOrd="0" parTransId="{77B0C572-9746-4C48-B3BA-8969C661F35C}" sibTransId="{930574AC-45DC-4C8A-B82C-AB1BE77F91DC}"/>
    <dgm:cxn modelId="{23C5387D-DF74-441B-A88F-6B36FD6F88C5}" type="presOf" srcId="{ACC9A1BD-5922-480B-866A-41BD94078207}" destId="{B5BB5A65-BF4F-4130-B8E8-5EABB0869B78}" srcOrd="0" destOrd="0" presId="urn:microsoft.com/office/officeart/2005/8/layout/lProcess2"/>
    <dgm:cxn modelId="{E71C0108-B929-406D-B861-9B8B47D463C9}" type="presOf" srcId="{AF19B8DB-D086-41BC-91A9-740498179BE6}" destId="{A0B8C8D1-1192-4DD5-8CE6-F5934979D808}" srcOrd="0" destOrd="0" presId="urn:microsoft.com/office/officeart/2005/8/layout/lProcess2"/>
    <dgm:cxn modelId="{16787652-0EE3-401D-8690-9F9127D79107}" srcId="{ACC9A1BD-5922-480B-866A-41BD94078207}" destId="{1F812050-F863-4AEE-BB1F-9CF31510A104}" srcOrd="1" destOrd="0" parTransId="{CAB84715-942E-41E1-B73B-D16C37E6388E}" sibTransId="{C1364907-328A-49AC-86CA-D9956DE0BF1F}"/>
    <dgm:cxn modelId="{C84DD503-1153-4801-975D-41C1CF4F6B6B}" type="presOf" srcId="{40CF6E8B-C5D5-4833-81E8-970E3A840318}" destId="{FB038EFD-C7FE-47D5-94C9-E2FA5B4FE475}" srcOrd="0" destOrd="0" presId="urn:microsoft.com/office/officeart/2005/8/layout/lProcess2"/>
    <dgm:cxn modelId="{D5456B00-E1BE-4271-818C-D963C917647D}" type="presOf" srcId="{D5E787D5-7EA7-42BC-9D89-D54AAB2A9744}" destId="{89A0AE82-0432-440F-AE6C-46C15E1C5DFF}" srcOrd="0" destOrd="0" presId="urn:microsoft.com/office/officeart/2005/8/layout/lProcess2"/>
    <dgm:cxn modelId="{D97B8609-8142-4A42-ADAC-422F98D67FCF}" type="presOf" srcId="{1F812050-F863-4AEE-BB1F-9CF31510A104}" destId="{31CEEBD8-1501-496A-872D-76C5C367335E}" srcOrd="0" destOrd="0" presId="urn:microsoft.com/office/officeart/2005/8/layout/lProcess2"/>
    <dgm:cxn modelId="{93639C4A-72D7-4C59-90CA-9725290AB1D2}" type="presOf" srcId="{52D2D5CB-76FD-4E53-B077-974328D8A0C0}" destId="{89A0AE82-0432-440F-AE6C-46C15E1C5DFF}" srcOrd="0" destOrd="1" presId="urn:microsoft.com/office/officeart/2005/8/layout/lProcess2"/>
    <dgm:cxn modelId="{50D56E3D-0A79-4D5B-936D-0F0D10285F97}" srcId="{ACC9A1BD-5922-480B-866A-41BD94078207}" destId="{63DC028D-94CE-4A79-A7BC-7DB850340395}" srcOrd="0" destOrd="0" parTransId="{5F0DA479-BEDD-4645-9E4D-7D8C8DE19B8D}" sibTransId="{E11AD393-7325-4DBC-8957-CD78DE8C3484}"/>
    <dgm:cxn modelId="{B5024A4C-ACFF-4463-8C25-B31BC784E1EB}" type="presOf" srcId="{20688766-F824-4E83-8269-159C6C4FEA76}" destId="{7E85A175-EAA8-4FE8-A973-9E42E02738FC}" srcOrd="0" destOrd="0" presId="urn:microsoft.com/office/officeart/2005/8/layout/lProcess2"/>
    <dgm:cxn modelId="{EE2065CD-0DA2-4DB4-99E2-7E0449CF7B3B}" type="presOf" srcId="{189A1607-B5C4-415C-9EF0-1F68C3622B62}" destId="{474517B6-4ECD-4BD2-803D-FD412CFD424C}" srcOrd="0" destOrd="0" presId="urn:microsoft.com/office/officeart/2005/8/layout/lProcess2"/>
    <dgm:cxn modelId="{6F9A0EE7-D572-4136-81AC-45EA672CA766}" type="presOf" srcId="{40CF6E8B-C5D5-4833-81E8-970E3A840318}" destId="{CF2BD1DB-B9E5-47A8-911D-957BD6EDD9D4}" srcOrd="1" destOrd="0" presId="urn:microsoft.com/office/officeart/2005/8/layout/lProcess2"/>
    <dgm:cxn modelId="{CC0E8DA2-A0BB-4647-BFEA-3F5292B074AF}" type="presOf" srcId="{AF19B8DB-D086-41BC-91A9-740498179BE6}" destId="{2195B039-2D1B-481B-B117-E5DC9D68B0AF}" srcOrd="1" destOrd="0" presId="urn:microsoft.com/office/officeart/2005/8/layout/lProcess2"/>
    <dgm:cxn modelId="{FCD3F6E1-7306-46FF-9D41-185E5B4B3F78}" type="presOf" srcId="{ACC9A1BD-5922-480B-866A-41BD94078207}" destId="{38DE638B-2C06-4728-849C-A799EECE2EFD}" srcOrd="1" destOrd="0" presId="urn:microsoft.com/office/officeart/2005/8/layout/lProcess2"/>
    <dgm:cxn modelId="{4EECF57F-4AE9-4A95-8824-CBBE10495464}" type="presParOf" srcId="{3A3C495B-DBCB-4FD6-8C23-F4F18D5C2FF2}" destId="{8E6BA0FA-1D74-4126-A4C1-CC7D61465AAD}" srcOrd="0" destOrd="0" presId="urn:microsoft.com/office/officeart/2005/8/layout/lProcess2"/>
    <dgm:cxn modelId="{B21C8A9E-C4AC-4008-B5F9-AC1176120155}" type="presParOf" srcId="{8E6BA0FA-1D74-4126-A4C1-CC7D61465AAD}" destId="{B5BB5A65-BF4F-4130-B8E8-5EABB0869B78}" srcOrd="0" destOrd="0" presId="urn:microsoft.com/office/officeart/2005/8/layout/lProcess2"/>
    <dgm:cxn modelId="{DCDA580A-5C32-406F-9E45-3A9352A37450}" type="presParOf" srcId="{8E6BA0FA-1D74-4126-A4C1-CC7D61465AAD}" destId="{38DE638B-2C06-4728-849C-A799EECE2EFD}" srcOrd="1" destOrd="0" presId="urn:microsoft.com/office/officeart/2005/8/layout/lProcess2"/>
    <dgm:cxn modelId="{89350C4A-290E-4177-AAC5-8D5966EEF1AE}" type="presParOf" srcId="{8E6BA0FA-1D74-4126-A4C1-CC7D61465AAD}" destId="{BEF5F490-7E43-4604-A7FC-11729F85228F}" srcOrd="2" destOrd="0" presId="urn:microsoft.com/office/officeart/2005/8/layout/lProcess2"/>
    <dgm:cxn modelId="{717CC764-4417-42D7-A3A9-29819372A8E1}" type="presParOf" srcId="{BEF5F490-7E43-4604-A7FC-11729F85228F}" destId="{11B8CC32-76F2-4A65-8469-2768C8CF3415}" srcOrd="0" destOrd="0" presId="urn:microsoft.com/office/officeart/2005/8/layout/lProcess2"/>
    <dgm:cxn modelId="{2AAF9418-8823-46F2-AEE3-C5B633D2A624}" type="presParOf" srcId="{11B8CC32-76F2-4A65-8469-2768C8CF3415}" destId="{2AE8F34C-59A6-42B8-96F9-5713004252E7}" srcOrd="0" destOrd="0" presId="urn:microsoft.com/office/officeart/2005/8/layout/lProcess2"/>
    <dgm:cxn modelId="{3FD5471F-B485-42E4-8E2F-FE8EDF1AF607}" type="presParOf" srcId="{11B8CC32-76F2-4A65-8469-2768C8CF3415}" destId="{93590368-2286-4122-A4DA-2D1A2A0670B4}" srcOrd="1" destOrd="0" presId="urn:microsoft.com/office/officeart/2005/8/layout/lProcess2"/>
    <dgm:cxn modelId="{3DEAA3F3-7227-49E9-88D7-CAACBD4C0206}" type="presParOf" srcId="{11B8CC32-76F2-4A65-8469-2768C8CF3415}" destId="{31CEEBD8-1501-496A-872D-76C5C367335E}" srcOrd="2" destOrd="0" presId="urn:microsoft.com/office/officeart/2005/8/layout/lProcess2"/>
    <dgm:cxn modelId="{C4D40E07-8CC0-4696-B5A6-CE847FFEFA39}" type="presParOf" srcId="{3A3C495B-DBCB-4FD6-8C23-F4F18D5C2FF2}" destId="{18018E12-C1BB-4E62-A981-86A637303AB8}" srcOrd="1" destOrd="0" presId="urn:microsoft.com/office/officeart/2005/8/layout/lProcess2"/>
    <dgm:cxn modelId="{0F71B1E4-61DE-4CF6-8171-915A7B938334}" type="presParOf" srcId="{3A3C495B-DBCB-4FD6-8C23-F4F18D5C2FF2}" destId="{8F56D140-F646-4653-90AE-1E314F51B4B6}" srcOrd="2" destOrd="0" presId="urn:microsoft.com/office/officeart/2005/8/layout/lProcess2"/>
    <dgm:cxn modelId="{1C453AF0-9075-4996-B2F8-C65598180B61}" type="presParOf" srcId="{8F56D140-F646-4653-90AE-1E314F51B4B6}" destId="{FB038EFD-C7FE-47D5-94C9-E2FA5B4FE475}" srcOrd="0" destOrd="0" presId="urn:microsoft.com/office/officeart/2005/8/layout/lProcess2"/>
    <dgm:cxn modelId="{BF4F374E-73BE-40A6-B7B1-597E36F3DA67}" type="presParOf" srcId="{8F56D140-F646-4653-90AE-1E314F51B4B6}" destId="{CF2BD1DB-B9E5-47A8-911D-957BD6EDD9D4}" srcOrd="1" destOrd="0" presId="urn:microsoft.com/office/officeart/2005/8/layout/lProcess2"/>
    <dgm:cxn modelId="{4669BA1C-8F46-45B7-9313-FD6E420B5E3D}" type="presParOf" srcId="{8F56D140-F646-4653-90AE-1E314F51B4B6}" destId="{BF502BBA-C4F0-4AB8-877B-33F53653514E}" srcOrd="2" destOrd="0" presId="urn:microsoft.com/office/officeart/2005/8/layout/lProcess2"/>
    <dgm:cxn modelId="{8A1055F3-CD41-4F4B-84A1-B15729E17AC4}" type="presParOf" srcId="{BF502BBA-C4F0-4AB8-877B-33F53653514E}" destId="{15290EA2-1269-4297-9DB1-6B44B4DCA60F}" srcOrd="0" destOrd="0" presId="urn:microsoft.com/office/officeart/2005/8/layout/lProcess2"/>
    <dgm:cxn modelId="{6CB19FD8-6A26-412E-AAFF-1187FF1FEF4A}" type="presParOf" srcId="{15290EA2-1269-4297-9DB1-6B44B4DCA60F}" destId="{7E85A175-EAA8-4FE8-A973-9E42E02738FC}" srcOrd="0" destOrd="0" presId="urn:microsoft.com/office/officeart/2005/8/layout/lProcess2"/>
    <dgm:cxn modelId="{BF559405-ED70-4E72-BC29-6A811E16A2D4}" type="presParOf" srcId="{15290EA2-1269-4297-9DB1-6B44B4DCA60F}" destId="{66D78E72-D36B-416B-8732-25F07252150F}" srcOrd="1" destOrd="0" presId="urn:microsoft.com/office/officeart/2005/8/layout/lProcess2"/>
    <dgm:cxn modelId="{A57E6453-7EE9-4787-B572-D2D50DB389B9}" type="presParOf" srcId="{15290EA2-1269-4297-9DB1-6B44B4DCA60F}" destId="{CB49FFF5-E32D-48E0-BD38-7117029C5A58}" srcOrd="2" destOrd="0" presId="urn:microsoft.com/office/officeart/2005/8/layout/lProcess2"/>
    <dgm:cxn modelId="{E59E3988-AB16-4F09-92EA-BBEBBDAC58E6}" type="presParOf" srcId="{15290EA2-1269-4297-9DB1-6B44B4DCA60F}" destId="{7CDA3D22-BF1B-4387-8761-A19EB3B93653}" srcOrd="3" destOrd="0" presId="urn:microsoft.com/office/officeart/2005/8/layout/lProcess2"/>
    <dgm:cxn modelId="{6DCE0EA7-CD73-4359-B585-9DBC4E176125}" type="presParOf" srcId="{15290EA2-1269-4297-9DB1-6B44B4DCA60F}" destId="{89A0AE82-0432-440F-AE6C-46C15E1C5DFF}" srcOrd="4" destOrd="0" presId="urn:microsoft.com/office/officeart/2005/8/layout/lProcess2"/>
    <dgm:cxn modelId="{3D81DD5B-38E7-43FC-8F12-457C10C49770}" type="presParOf" srcId="{3A3C495B-DBCB-4FD6-8C23-F4F18D5C2FF2}" destId="{DA17ADEF-15A9-46C6-A7CC-05AA66667CB2}" srcOrd="3" destOrd="0" presId="urn:microsoft.com/office/officeart/2005/8/layout/lProcess2"/>
    <dgm:cxn modelId="{764EC30E-9EA4-4F9C-8177-DEFE7BC2CF34}" type="presParOf" srcId="{3A3C495B-DBCB-4FD6-8C23-F4F18D5C2FF2}" destId="{9E628E3D-8C92-4B61-8652-81DFFDF31E5C}" srcOrd="4" destOrd="0" presId="urn:microsoft.com/office/officeart/2005/8/layout/lProcess2"/>
    <dgm:cxn modelId="{E79A231B-2852-4FA5-A4B2-C3679BC958A5}" type="presParOf" srcId="{9E628E3D-8C92-4B61-8652-81DFFDF31E5C}" destId="{A0B8C8D1-1192-4DD5-8CE6-F5934979D808}" srcOrd="0" destOrd="0" presId="urn:microsoft.com/office/officeart/2005/8/layout/lProcess2"/>
    <dgm:cxn modelId="{B0D87F8E-D20A-4756-B4EA-E45990746882}" type="presParOf" srcId="{9E628E3D-8C92-4B61-8652-81DFFDF31E5C}" destId="{2195B039-2D1B-481B-B117-E5DC9D68B0AF}" srcOrd="1" destOrd="0" presId="urn:microsoft.com/office/officeart/2005/8/layout/lProcess2"/>
    <dgm:cxn modelId="{C04A3364-CFE4-44AA-9DBA-F90A3C2F52E3}" type="presParOf" srcId="{9E628E3D-8C92-4B61-8652-81DFFDF31E5C}" destId="{12A5AA15-A9CA-4DCC-8B78-FA448F79E110}" srcOrd="2" destOrd="0" presId="urn:microsoft.com/office/officeart/2005/8/layout/lProcess2"/>
    <dgm:cxn modelId="{F014487A-D096-4E55-B9E3-82F71742D382}" type="presParOf" srcId="{12A5AA15-A9CA-4DCC-8B78-FA448F79E110}" destId="{5C21E0B8-B476-46E7-BB92-6A59A0C7985F}" srcOrd="0" destOrd="0" presId="urn:microsoft.com/office/officeart/2005/8/layout/lProcess2"/>
    <dgm:cxn modelId="{8F25C3E8-E025-456F-9FCE-7FF0DC249875}" type="presParOf" srcId="{5C21E0B8-B476-46E7-BB92-6A59A0C7985F}" destId="{4842D02B-E727-4B38-ACF9-448D11CF132F}" srcOrd="0" destOrd="0" presId="urn:microsoft.com/office/officeart/2005/8/layout/lProcess2"/>
    <dgm:cxn modelId="{CFCCEE85-81F2-4E74-AF6F-2E30A5245BC5}" type="presParOf" srcId="{5C21E0B8-B476-46E7-BB92-6A59A0C7985F}" destId="{5C9A1949-8F1B-4090-A23C-67CB3074FC4C}" srcOrd="1" destOrd="0" presId="urn:microsoft.com/office/officeart/2005/8/layout/lProcess2"/>
    <dgm:cxn modelId="{FD710402-3BEE-4F89-870B-A59F22D36808}" type="presParOf" srcId="{5C21E0B8-B476-46E7-BB92-6A59A0C7985F}" destId="{474517B6-4ECD-4BD2-803D-FD412CFD424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B5A65-BF4F-4130-B8E8-5EABB0869B78}">
      <dsp:nvSpPr>
        <dsp:cNvPr id="0" name=""/>
        <dsp:cNvSpPr/>
      </dsp:nvSpPr>
      <dsp:spPr>
        <a:xfrm>
          <a:off x="1004" y="0"/>
          <a:ext cx="2611933"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err="1"/>
            <a:t>Iterational</a:t>
          </a:r>
          <a:r>
            <a:rPr lang="en-GB" sz="3800" kern="1200" dirty="0"/>
            <a:t> </a:t>
          </a:r>
        </a:p>
      </dsp:txBody>
      <dsp:txXfrm>
        <a:off x="1004" y="0"/>
        <a:ext cx="2611933" cy="1357788"/>
      </dsp:txXfrm>
    </dsp:sp>
    <dsp:sp modelId="{2AE8F34C-59A6-42B8-96F9-5713004252E7}">
      <dsp:nvSpPr>
        <dsp:cNvPr id="0" name=""/>
        <dsp:cNvSpPr/>
      </dsp:nvSpPr>
      <dsp:spPr>
        <a:xfrm>
          <a:off x="262197" y="1614134"/>
          <a:ext cx="2089546" cy="934751"/>
        </a:xfrm>
        <a:prstGeom prst="roundRect">
          <a:avLst>
            <a:gd name="adj" fmla="val 10000"/>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Life Histories</a:t>
          </a:r>
        </a:p>
      </dsp:txBody>
      <dsp:txXfrm>
        <a:off x="289575" y="1641512"/>
        <a:ext cx="2034790" cy="879995"/>
      </dsp:txXfrm>
    </dsp:sp>
    <dsp:sp modelId="{31CEEBD8-1501-496A-872D-76C5C367335E}">
      <dsp:nvSpPr>
        <dsp:cNvPr id="0" name=""/>
        <dsp:cNvSpPr/>
      </dsp:nvSpPr>
      <dsp:spPr>
        <a:xfrm>
          <a:off x="262197" y="3001482"/>
          <a:ext cx="2089546" cy="1041835"/>
        </a:xfrm>
        <a:prstGeom prst="roundRect">
          <a:avLst>
            <a:gd name="adj" fmla="val 10000"/>
          </a:avLst>
        </a:prstGeom>
        <a:solidFill>
          <a:schemeClr val="accent4">
            <a:alpha val="90000"/>
            <a:hueOff val="0"/>
            <a:satOff val="0"/>
            <a:lumOff val="0"/>
            <a:alphaOff val="-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Professional Histories </a:t>
          </a:r>
        </a:p>
      </dsp:txBody>
      <dsp:txXfrm>
        <a:off x="292711" y="3031996"/>
        <a:ext cx="2028518" cy="980807"/>
      </dsp:txXfrm>
    </dsp:sp>
    <dsp:sp modelId="{FB038EFD-C7FE-47D5-94C9-E2FA5B4FE475}">
      <dsp:nvSpPr>
        <dsp:cNvPr id="0" name=""/>
        <dsp:cNvSpPr/>
      </dsp:nvSpPr>
      <dsp:spPr>
        <a:xfrm>
          <a:off x="2818654" y="0"/>
          <a:ext cx="2611933"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Practical Evaluative </a:t>
          </a:r>
        </a:p>
      </dsp:txBody>
      <dsp:txXfrm>
        <a:off x="2818654" y="0"/>
        <a:ext cx="2611933" cy="1357788"/>
      </dsp:txXfrm>
    </dsp:sp>
    <dsp:sp modelId="{7E85A175-EAA8-4FE8-A973-9E42E02738FC}">
      <dsp:nvSpPr>
        <dsp:cNvPr id="0" name=""/>
        <dsp:cNvSpPr/>
      </dsp:nvSpPr>
      <dsp:spPr>
        <a:xfrm>
          <a:off x="3070026" y="1358175"/>
          <a:ext cx="2089546" cy="889170"/>
        </a:xfrm>
        <a:prstGeom prst="roundRect">
          <a:avLst>
            <a:gd name="adj" fmla="val 10000"/>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t" anchorCtr="0">
          <a:noAutofit/>
        </a:bodyPr>
        <a:lstStyle/>
        <a:p>
          <a:pPr lvl="0" algn="l" defTabSz="666750">
            <a:lnSpc>
              <a:spcPct val="90000"/>
            </a:lnSpc>
            <a:spcBef>
              <a:spcPct val="0"/>
            </a:spcBef>
            <a:spcAft>
              <a:spcPct val="35000"/>
            </a:spcAft>
          </a:pPr>
          <a:r>
            <a:rPr lang="en-GB" sz="1500" kern="1200" dirty="0"/>
            <a:t>Cultural</a:t>
          </a:r>
        </a:p>
        <a:p>
          <a:pPr marL="114300" lvl="1" indent="-114300" algn="l" defTabSz="533400">
            <a:lnSpc>
              <a:spcPct val="90000"/>
            </a:lnSpc>
            <a:spcBef>
              <a:spcPct val="0"/>
            </a:spcBef>
            <a:spcAft>
              <a:spcPct val="15000"/>
            </a:spcAft>
            <a:buChar char="••"/>
          </a:pPr>
          <a:r>
            <a:rPr lang="en-GB" sz="1200" kern="1200"/>
            <a:t>Ideas, values, beliefs, discourses, language</a:t>
          </a:r>
        </a:p>
      </dsp:txBody>
      <dsp:txXfrm>
        <a:off x="3096069" y="1384218"/>
        <a:ext cx="2037460" cy="837084"/>
      </dsp:txXfrm>
    </dsp:sp>
    <dsp:sp modelId="{CB49FFF5-E32D-48E0-BD38-7117029C5A58}">
      <dsp:nvSpPr>
        <dsp:cNvPr id="0" name=""/>
        <dsp:cNvSpPr/>
      </dsp:nvSpPr>
      <dsp:spPr>
        <a:xfrm>
          <a:off x="3070026" y="2384141"/>
          <a:ext cx="2089546" cy="889170"/>
        </a:xfrm>
        <a:prstGeom prst="roundRect">
          <a:avLst>
            <a:gd name="adj" fmla="val 10000"/>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t" anchorCtr="0">
          <a:noAutofit/>
        </a:bodyPr>
        <a:lstStyle/>
        <a:p>
          <a:pPr lvl="0" algn="l" defTabSz="666750">
            <a:lnSpc>
              <a:spcPct val="90000"/>
            </a:lnSpc>
            <a:spcBef>
              <a:spcPct val="0"/>
            </a:spcBef>
            <a:spcAft>
              <a:spcPct val="35000"/>
            </a:spcAft>
          </a:pPr>
          <a:r>
            <a:rPr lang="en-GB" sz="1500" kern="1200"/>
            <a:t>Structural</a:t>
          </a:r>
        </a:p>
        <a:p>
          <a:pPr marL="114300" lvl="1" indent="-114300" algn="l" defTabSz="533400">
            <a:lnSpc>
              <a:spcPct val="90000"/>
            </a:lnSpc>
            <a:spcBef>
              <a:spcPct val="0"/>
            </a:spcBef>
            <a:spcAft>
              <a:spcPct val="15000"/>
            </a:spcAft>
            <a:buChar char="••"/>
          </a:pPr>
          <a:r>
            <a:rPr lang="en-GB" sz="1200" kern="1200"/>
            <a:t>Social Structures (relationship roles, power, trust)</a:t>
          </a:r>
        </a:p>
      </dsp:txBody>
      <dsp:txXfrm>
        <a:off x="3096069" y="2410184"/>
        <a:ext cx="2037460" cy="837084"/>
      </dsp:txXfrm>
    </dsp:sp>
    <dsp:sp modelId="{89A0AE82-0432-440F-AE6C-46C15E1C5DFF}">
      <dsp:nvSpPr>
        <dsp:cNvPr id="0" name=""/>
        <dsp:cNvSpPr/>
      </dsp:nvSpPr>
      <dsp:spPr>
        <a:xfrm>
          <a:off x="3070026" y="3410107"/>
          <a:ext cx="2089546" cy="889170"/>
        </a:xfrm>
        <a:prstGeom prst="roundRect">
          <a:avLst>
            <a:gd name="adj" fmla="val 10000"/>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t" anchorCtr="0">
          <a:noAutofit/>
        </a:bodyPr>
        <a:lstStyle/>
        <a:p>
          <a:pPr lvl="0" algn="l" defTabSz="666750">
            <a:lnSpc>
              <a:spcPct val="90000"/>
            </a:lnSpc>
            <a:spcBef>
              <a:spcPct val="0"/>
            </a:spcBef>
            <a:spcAft>
              <a:spcPct val="35000"/>
            </a:spcAft>
          </a:pPr>
          <a:r>
            <a:rPr lang="en-GB" sz="1500" kern="1200"/>
            <a:t>Material</a:t>
          </a:r>
        </a:p>
        <a:p>
          <a:pPr marL="114300" lvl="1" indent="-114300" algn="l" defTabSz="533400">
            <a:lnSpc>
              <a:spcPct val="90000"/>
            </a:lnSpc>
            <a:spcBef>
              <a:spcPct val="0"/>
            </a:spcBef>
            <a:spcAft>
              <a:spcPct val="15000"/>
            </a:spcAft>
            <a:buChar char="••"/>
          </a:pPr>
          <a:r>
            <a:rPr lang="en-GB" sz="1200" kern="1200"/>
            <a:t>Resources</a:t>
          </a:r>
        </a:p>
        <a:p>
          <a:pPr marL="114300" lvl="1" indent="-114300" algn="l" defTabSz="533400">
            <a:lnSpc>
              <a:spcPct val="90000"/>
            </a:lnSpc>
            <a:spcBef>
              <a:spcPct val="0"/>
            </a:spcBef>
            <a:spcAft>
              <a:spcPct val="15000"/>
            </a:spcAft>
            <a:buChar char="••"/>
          </a:pPr>
          <a:r>
            <a:rPr lang="en-GB" sz="1200" kern="1200" dirty="0"/>
            <a:t>Physical Environment</a:t>
          </a:r>
        </a:p>
      </dsp:txBody>
      <dsp:txXfrm>
        <a:off x="3096069" y="3436150"/>
        <a:ext cx="2037460" cy="837084"/>
      </dsp:txXfrm>
    </dsp:sp>
    <dsp:sp modelId="{A0B8C8D1-1192-4DD5-8CE6-F5934979D808}">
      <dsp:nvSpPr>
        <dsp:cNvPr id="0" name=""/>
        <dsp:cNvSpPr/>
      </dsp:nvSpPr>
      <dsp:spPr>
        <a:xfrm>
          <a:off x="5616661" y="0"/>
          <a:ext cx="2611933" cy="452596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dirty="0"/>
            <a:t>Projective</a:t>
          </a:r>
        </a:p>
      </dsp:txBody>
      <dsp:txXfrm>
        <a:off x="5616661" y="0"/>
        <a:ext cx="2611933" cy="1357788"/>
      </dsp:txXfrm>
    </dsp:sp>
    <dsp:sp modelId="{4842D02B-E727-4B38-ACF9-448D11CF132F}">
      <dsp:nvSpPr>
        <dsp:cNvPr id="0" name=""/>
        <dsp:cNvSpPr/>
      </dsp:nvSpPr>
      <dsp:spPr>
        <a:xfrm>
          <a:off x="5877855" y="1554047"/>
          <a:ext cx="2089546" cy="1066841"/>
        </a:xfrm>
        <a:prstGeom prst="roundRect">
          <a:avLst>
            <a:gd name="adj" fmla="val 10000"/>
          </a:avLst>
        </a:prstGeom>
        <a:solidFill>
          <a:schemeClr val="accent4">
            <a:alpha val="90000"/>
            <a:hueOff val="0"/>
            <a:satOff val="0"/>
            <a:lumOff val="0"/>
            <a:alphaOff val="-3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a:t>Short term</a:t>
          </a:r>
          <a:endParaRPr lang="en-GB" sz="1500" kern="1200" dirty="0"/>
        </a:p>
      </dsp:txBody>
      <dsp:txXfrm>
        <a:off x="5909102" y="1585294"/>
        <a:ext cx="2027052" cy="1004347"/>
      </dsp:txXfrm>
    </dsp:sp>
    <dsp:sp modelId="{474517B6-4ECD-4BD2-803D-FD412CFD424C}">
      <dsp:nvSpPr>
        <dsp:cNvPr id="0" name=""/>
        <dsp:cNvSpPr/>
      </dsp:nvSpPr>
      <dsp:spPr>
        <a:xfrm>
          <a:off x="5877855" y="3073485"/>
          <a:ext cx="2089546" cy="1029921"/>
        </a:xfrm>
        <a:prstGeom prst="roundRect">
          <a:avLst>
            <a:gd name="adj" fmla="val 10000"/>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sz="1500" kern="1200" dirty="0"/>
            <a:t>Long term</a:t>
          </a:r>
        </a:p>
      </dsp:txBody>
      <dsp:txXfrm>
        <a:off x="5908020" y="3103650"/>
        <a:ext cx="2029216" cy="9695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252"/>
          </a:xfrm>
          <a:prstGeom prst="rect">
            <a:avLst/>
          </a:prstGeom>
        </p:spPr>
        <p:txBody>
          <a:bodyPr vert="horz" lIns="92418" tIns="46209" rIns="92418" bIns="46209" rtlCol="0"/>
          <a:lstStyle>
            <a:lvl1pPr algn="l">
              <a:defRPr sz="1200"/>
            </a:lvl1pPr>
          </a:lstStyle>
          <a:p>
            <a:endParaRPr lang="en-GB"/>
          </a:p>
        </p:txBody>
      </p:sp>
      <p:sp>
        <p:nvSpPr>
          <p:cNvPr id="3" name="Date Placeholder 2"/>
          <p:cNvSpPr>
            <a:spLocks noGrp="1"/>
          </p:cNvSpPr>
          <p:nvPr>
            <p:ph type="dt" idx="1"/>
          </p:nvPr>
        </p:nvSpPr>
        <p:spPr>
          <a:xfrm>
            <a:off x="3848645" y="1"/>
            <a:ext cx="2944283" cy="496252"/>
          </a:xfrm>
          <a:prstGeom prst="rect">
            <a:avLst/>
          </a:prstGeom>
        </p:spPr>
        <p:txBody>
          <a:bodyPr vert="horz" lIns="92418" tIns="46209" rIns="92418" bIns="46209" rtlCol="0"/>
          <a:lstStyle>
            <a:lvl1pPr algn="r">
              <a:defRPr sz="1200"/>
            </a:lvl1pPr>
          </a:lstStyle>
          <a:p>
            <a:fld id="{74C2A893-50B6-4072-A3B9-A891C59BE94E}" type="datetimeFigureOut">
              <a:rPr lang="en-GB" smtClean="0"/>
              <a:t>26/07/2018</a:t>
            </a:fld>
            <a:endParaRPr lang="en-GB"/>
          </a:p>
        </p:txBody>
      </p:sp>
      <p:sp>
        <p:nvSpPr>
          <p:cNvPr id="4" name="Slide Image Placeholder 3"/>
          <p:cNvSpPr>
            <a:spLocks noGrp="1" noRot="1" noChangeAspect="1"/>
          </p:cNvSpPr>
          <p:nvPr>
            <p:ph type="sldImg" idx="2"/>
          </p:nvPr>
        </p:nvSpPr>
        <p:spPr>
          <a:xfrm>
            <a:off x="914400" y="742950"/>
            <a:ext cx="4965700" cy="3724275"/>
          </a:xfrm>
          <a:prstGeom prst="rect">
            <a:avLst/>
          </a:prstGeom>
          <a:noFill/>
          <a:ln w="12700">
            <a:solidFill>
              <a:prstClr val="black"/>
            </a:solidFill>
          </a:ln>
        </p:spPr>
        <p:txBody>
          <a:bodyPr vert="horz" lIns="92418" tIns="46209" rIns="92418" bIns="46209" rtlCol="0" anchor="ctr"/>
          <a:lstStyle/>
          <a:p>
            <a:endParaRPr lang="en-GB"/>
          </a:p>
        </p:txBody>
      </p:sp>
      <p:sp>
        <p:nvSpPr>
          <p:cNvPr id="5" name="Notes Placeholder 4"/>
          <p:cNvSpPr>
            <a:spLocks noGrp="1"/>
          </p:cNvSpPr>
          <p:nvPr>
            <p:ph type="body" sz="quarter" idx="3"/>
          </p:nvPr>
        </p:nvSpPr>
        <p:spPr>
          <a:xfrm>
            <a:off x="679450" y="4714399"/>
            <a:ext cx="5435600" cy="4466272"/>
          </a:xfrm>
          <a:prstGeom prst="rect">
            <a:avLst/>
          </a:prstGeom>
        </p:spPr>
        <p:txBody>
          <a:bodyPr vert="horz" lIns="92418" tIns="46209" rIns="92418" bIns="462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5"/>
            <a:ext cx="2944283" cy="496252"/>
          </a:xfrm>
          <a:prstGeom prst="rect">
            <a:avLst/>
          </a:prstGeom>
        </p:spPr>
        <p:txBody>
          <a:bodyPr vert="horz" lIns="92418" tIns="46209" rIns="92418" bIns="46209"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27075"/>
            <a:ext cx="2944283" cy="496252"/>
          </a:xfrm>
          <a:prstGeom prst="rect">
            <a:avLst/>
          </a:prstGeom>
        </p:spPr>
        <p:txBody>
          <a:bodyPr vert="horz" lIns="92418" tIns="46209" rIns="92418" bIns="46209" rtlCol="0" anchor="b"/>
          <a:lstStyle>
            <a:lvl1pPr algn="r">
              <a:defRPr sz="1200"/>
            </a:lvl1pPr>
          </a:lstStyle>
          <a:p>
            <a:fld id="{3D00F070-40B4-4A5B-BCB6-0A35E5AA612C}" type="slidenum">
              <a:rPr lang="en-GB" smtClean="0"/>
              <a:t>‹#›</a:t>
            </a:fld>
            <a:endParaRPr lang="en-GB"/>
          </a:p>
        </p:txBody>
      </p:sp>
    </p:spTree>
    <p:extLst>
      <p:ext uri="{BB962C8B-B14F-4D97-AF65-F5344CB8AC3E}">
        <p14:creationId xmlns:p14="http://schemas.microsoft.com/office/powerpoint/2010/main" val="2059490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1</a:t>
            </a:fld>
            <a:endParaRPr lang="en-GB"/>
          </a:p>
        </p:txBody>
      </p:sp>
    </p:spTree>
    <p:extLst>
      <p:ext uri="{BB962C8B-B14F-4D97-AF65-F5344CB8AC3E}">
        <p14:creationId xmlns:p14="http://schemas.microsoft.com/office/powerpoint/2010/main" val="561447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10</a:t>
            </a:fld>
            <a:endParaRPr lang="en-GB"/>
          </a:p>
        </p:txBody>
      </p:sp>
    </p:spTree>
    <p:extLst>
      <p:ext uri="{BB962C8B-B14F-4D97-AF65-F5344CB8AC3E}">
        <p14:creationId xmlns:p14="http://schemas.microsoft.com/office/powerpoint/2010/main" val="127682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63588"/>
            <a:ext cx="4967288" cy="3724275"/>
          </a:xfrm>
        </p:spPr>
      </p:sp>
      <p:sp>
        <p:nvSpPr>
          <p:cNvPr id="3" name="Notes Placeholder 2"/>
          <p:cNvSpPr>
            <a:spLocks noGrp="1"/>
          </p:cNvSpPr>
          <p:nvPr>
            <p:ph type="body" idx="1"/>
          </p:nvPr>
        </p:nvSpPr>
        <p:spPr/>
        <p:txBody>
          <a:bodyPr/>
          <a:lstStyle/>
          <a:p>
            <a:pPr defTabSz="924184">
              <a:defRPr/>
            </a:pPr>
            <a:endParaRPr lang="en-GB" dirty="0"/>
          </a:p>
          <a:p>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11</a:t>
            </a:fld>
            <a:endParaRPr lang="en-GB"/>
          </a:p>
        </p:txBody>
      </p:sp>
    </p:spTree>
    <p:extLst>
      <p:ext uri="{BB962C8B-B14F-4D97-AF65-F5344CB8AC3E}">
        <p14:creationId xmlns:p14="http://schemas.microsoft.com/office/powerpoint/2010/main" val="266920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00F070-40B4-4A5B-BCB6-0A35E5AA612C}" type="slidenum">
              <a:rPr lang="en-GB" smtClean="0"/>
              <a:t>12</a:t>
            </a:fld>
            <a:endParaRPr lang="en-GB"/>
          </a:p>
        </p:txBody>
      </p:sp>
    </p:spTree>
    <p:extLst>
      <p:ext uri="{BB962C8B-B14F-4D97-AF65-F5344CB8AC3E}">
        <p14:creationId xmlns:p14="http://schemas.microsoft.com/office/powerpoint/2010/main" val="98650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00F070-40B4-4A5B-BCB6-0A35E5AA612C}" type="slidenum">
              <a:rPr lang="en-GB" smtClean="0"/>
              <a:t>13</a:t>
            </a:fld>
            <a:endParaRPr lang="en-GB"/>
          </a:p>
        </p:txBody>
      </p:sp>
    </p:spTree>
    <p:extLst>
      <p:ext uri="{BB962C8B-B14F-4D97-AF65-F5344CB8AC3E}">
        <p14:creationId xmlns:p14="http://schemas.microsoft.com/office/powerpoint/2010/main" val="2710076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00F070-40B4-4A5B-BCB6-0A35E5AA612C}" type="slidenum">
              <a:rPr lang="en-GB" smtClean="0"/>
              <a:t>14</a:t>
            </a:fld>
            <a:endParaRPr lang="en-GB"/>
          </a:p>
        </p:txBody>
      </p:sp>
    </p:spTree>
    <p:extLst>
      <p:ext uri="{BB962C8B-B14F-4D97-AF65-F5344CB8AC3E}">
        <p14:creationId xmlns:p14="http://schemas.microsoft.com/office/powerpoint/2010/main" val="2559009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0F070-40B4-4A5B-BCB6-0A35E5AA612C}" type="slidenum">
              <a:rPr lang="en-GB" smtClean="0"/>
              <a:t>15</a:t>
            </a:fld>
            <a:endParaRPr lang="en-GB"/>
          </a:p>
        </p:txBody>
      </p:sp>
    </p:spTree>
    <p:extLst>
      <p:ext uri="{BB962C8B-B14F-4D97-AF65-F5344CB8AC3E}">
        <p14:creationId xmlns:p14="http://schemas.microsoft.com/office/powerpoint/2010/main" val="16229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00F070-40B4-4A5B-BCB6-0A35E5AA612C}" type="slidenum">
              <a:rPr lang="en-GB" smtClean="0"/>
              <a:t>16</a:t>
            </a:fld>
            <a:endParaRPr lang="en-GB"/>
          </a:p>
        </p:txBody>
      </p:sp>
    </p:spTree>
    <p:extLst>
      <p:ext uri="{BB962C8B-B14F-4D97-AF65-F5344CB8AC3E}">
        <p14:creationId xmlns:p14="http://schemas.microsoft.com/office/powerpoint/2010/main" val="964043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00F070-40B4-4A5B-BCB6-0A35E5AA612C}" type="slidenum">
              <a:rPr lang="en-GB" smtClean="0"/>
              <a:t>17</a:t>
            </a:fld>
            <a:endParaRPr lang="en-GB"/>
          </a:p>
        </p:txBody>
      </p:sp>
    </p:spTree>
    <p:extLst>
      <p:ext uri="{BB962C8B-B14F-4D97-AF65-F5344CB8AC3E}">
        <p14:creationId xmlns:p14="http://schemas.microsoft.com/office/powerpoint/2010/main" val="2406342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defTabSz="924184">
              <a:defRPr/>
            </a:pPr>
            <a:endParaRPr lang="en-GB" dirty="0" smtClean="0"/>
          </a:p>
          <a:p>
            <a:endParaRPr lang="en-GB" b="1" dirty="0"/>
          </a:p>
        </p:txBody>
      </p:sp>
      <p:sp>
        <p:nvSpPr>
          <p:cNvPr id="4" name="Slide Number Placeholder 3"/>
          <p:cNvSpPr>
            <a:spLocks noGrp="1"/>
          </p:cNvSpPr>
          <p:nvPr>
            <p:ph type="sldNum" sz="quarter" idx="10"/>
          </p:nvPr>
        </p:nvSpPr>
        <p:spPr/>
        <p:txBody>
          <a:bodyPr/>
          <a:lstStyle/>
          <a:p>
            <a:fld id="{3D00F070-40B4-4A5B-BCB6-0A35E5AA612C}" type="slidenum">
              <a:rPr lang="en-GB" smtClean="0"/>
              <a:t>18</a:t>
            </a:fld>
            <a:endParaRPr lang="en-GB"/>
          </a:p>
        </p:txBody>
      </p:sp>
    </p:spTree>
    <p:extLst>
      <p:ext uri="{BB962C8B-B14F-4D97-AF65-F5344CB8AC3E}">
        <p14:creationId xmlns:p14="http://schemas.microsoft.com/office/powerpoint/2010/main" val="376990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0F070-40B4-4A5B-BCB6-0A35E5AA612C}" type="slidenum">
              <a:rPr lang="en-GB" smtClean="0"/>
              <a:t>2</a:t>
            </a:fld>
            <a:endParaRPr lang="en-GB"/>
          </a:p>
        </p:txBody>
      </p:sp>
    </p:spTree>
    <p:extLst>
      <p:ext uri="{BB962C8B-B14F-4D97-AF65-F5344CB8AC3E}">
        <p14:creationId xmlns:p14="http://schemas.microsoft.com/office/powerpoint/2010/main" val="145518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3</a:t>
            </a:fld>
            <a:endParaRPr lang="en-GB"/>
          </a:p>
        </p:txBody>
      </p:sp>
    </p:spTree>
    <p:extLst>
      <p:ext uri="{BB962C8B-B14F-4D97-AF65-F5344CB8AC3E}">
        <p14:creationId xmlns:p14="http://schemas.microsoft.com/office/powerpoint/2010/main" val="385128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12954D-3BC5-4225-831A-75CA20731745}" type="slidenum">
              <a:rPr lang="en-GB" smtClean="0"/>
              <a:t>4</a:t>
            </a:fld>
            <a:endParaRPr lang="en-GB"/>
          </a:p>
        </p:txBody>
      </p:sp>
    </p:spTree>
    <p:extLst>
      <p:ext uri="{BB962C8B-B14F-4D97-AF65-F5344CB8AC3E}">
        <p14:creationId xmlns:p14="http://schemas.microsoft.com/office/powerpoint/2010/main" val="104589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5</a:t>
            </a:fld>
            <a:endParaRPr lang="en-GB"/>
          </a:p>
        </p:txBody>
      </p:sp>
    </p:spTree>
    <p:extLst>
      <p:ext uri="{BB962C8B-B14F-4D97-AF65-F5344CB8AC3E}">
        <p14:creationId xmlns:p14="http://schemas.microsoft.com/office/powerpoint/2010/main" val="157993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3D00F070-40B4-4A5B-BCB6-0A35E5AA612C}" type="slidenum">
              <a:rPr lang="en-GB" smtClean="0"/>
              <a:t>6</a:t>
            </a:fld>
            <a:endParaRPr lang="en-GB" dirty="0"/>
          </a:p>
        </p:txBody>
      </p:sp>
    </p:spTree>
    <p:extLst>
      <p:ext uri="{BB962C8B-B14F-4D97-AF65-F5344CB8AC3E}">
        <p14:creationId xmlns:p14="http://schemas.microsoft.com/office/powerpoint/2010/main" val="124779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954" y="4674493"/>
            <a:ext cx="5435600" cy="4466272"/>
          </a:xfrm>
        </p:spPr>
        <p:txBody>
          <a:bodyPr/>
          <a:lstStyle/>
          <a:p>
            <a:endParaRPr lang="en-GB" b="1" dirty="0"/>
          </a:p>
        </p:txBody>
      </p:sp>
      <p:sp>
        <p:nvSpPr>
          <p:cNvPr id="4" name="Slide Number Placeholder 3"/>
          <p:cNvSpPr>
            <a:spLocks noGrp="1"/>
          </p:cNvSpPr>
          <p:nvPr>
            <p:ph type="sldNum" sz="quarter" idx="10"/>
          </p:nvPr>
        </p:nvSpPr>
        <p:spPr/>
        <p:txBody>
          <a:bodyPr/>
          <a:lstStyle/>
          <a:p>
            <a:fld id="{3D00F070-40B4-4A5B-BCB6-0A35E5AA612C}" type="slidenum">
              <a:rPr lang="en-GB" smtClean="0"/>
              <a:t>7</a:t>
            </a:fld>
            <a:endParaRPr lang="en-GB"/>
          </a:p>
        </p:txBody>
      </p:sp>
    </p:spTree>
    <p:extLst>
      <p:ext uri="{BB962C8B-B14F-4D97-AF65-F5344CB8AC3E}">
        <p14:creationId xmlns:p14="http://schemas.microsoft.com/office/powerpoint/2010/main" val="266530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 of Argyll and </a:t>
            </a:r>
            <a:r>
              <a:rPr lang="en-US" dirty="0" err="1" smtClean="0"/>
              <a:t>Bute</a:t>
            </a:r>
            <a:r>
              <a:rPr lang="en-US" dirty="0" smtClean="0"/>
              <a:t> Council</a:t>
            </a:r>
            <a:r>
              <a:rPr lang="en-US" baseline="0" dirty="0" smtClean="0"/>
              <a:t> Area in Scotland -  one of 32 local authorities.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00F070-40B4-4A5B-BCB6-0A35E5AA612C}" type="slidenum">
              <a:rPr lang="en-GB" smtClean="0"/>
              <a:t>8</a:t>
            </a:fld>
            <a:endParaRPr lang="en-GB"/>
          </a:p>
        </p:txBody>
      </p:sp>
    </p:spTree>
    <p:extLst>
      <p:ext uri="{BB962C8B-B14F-4D97-AF65-F5344CB8AC3E}">
        <p14:creationId xmlns:p14="http://schemas.microsoft.com/office/powerpoint/2010/main" val="3601498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red is rural schools in rural towns  (12)</a:t>
            </a:r>
            <a:r>
              <a:rPr lang="en-US" baseline="0" dirty="0" smtClean="0"/>
              <a:t> </a:t>
            </a:r>
            <a:r>
              <a:rPr lang="en-US" dirty="0" smtClean="0"/>
              <a:t>and the green indicates very remote</a:t>
            </a:r>
            <a:r>
              <a:rPr lang="en-US" baseline="0" dirty="0" smtClean="0"/>
              <a:t> (17)schools.</a:t>
            </a:r>
          </a:p>
          <a:p>
            <a:endParaRPr lang="en-US" baseline="0" dirty="0" smtClean="0"/>
          </a:p>
          <a:p>
            <a:pPr defTabSz="924184">
              <a:defRPr/>
            </a:pPr>
            <a:r>
              <a:rPr lang="en-GB" dirty="0"/>
              <a:t>The Scottish Government’s Urban / Rural Classification (2014) is used to determine which schools in Scotland should be considered rural schools and included in the Rural School List. In Argyll and Bute the following percentage of schools are classified as Accessible Rural 7.0%, Remote Rural 5.2% and Very Remote Rural 38.3%.  This is in comparison to a Scotland percentage of Accessible Rural 11.7%, Remote Rural 3.2% and Very Remote Rural 2.9%. Currently 58 schools within our authority are listed as Very Remote Rural.  Scottish Government (2015)</a:t>
            </a:r>
          </a:p>
          <a:p>
            <a:endParaRPr lang="en-US" dirty="0"/>
          </a:p>
        </p:txBody>
      </p:sp>
      <p:sp>
        <p:nvSpPr>
          <p:cNvPr id="4" name="Slide Number Placeholder 3"/>
          <p:cNvSpPr>
            <a:spLocks noGrp="1"/>
          </p:cNvSpPr>
          <p:nvPr>
            <p:ph type="sldNum" sz="quarter" idx="10"/>
          </p:nvPr>
        </p:nvSpPr>
        <p:spPr/>
        <p:txBody>
          <a:bodyPr/>
          <a:lstStyle/>
          <a:p>
            <a:fld id="{3D00F070-40B4-4A5B-BCB6-0A35E5AA612C}" type="slidenum">
              <a:rPr lang="en-GB" smtClean="0"/>
              <a:t>9</a:t>
            </a:fld>
            <a:endParaRPr lang="en-GB"/>
          </a:p>
        </p:txBody>
      </p:sp>
    </p:spTree>
    <p:extLst>
      <p:ext uri="{BB962C8B-B14F-4D97-AF65-F5344CB8AC3E}">
        <p14:creationId xmlns:p14="http://schemas.microsoft.com/office/powerpoint/2010/main" val="874076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14773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4340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196287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423619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06117-EC3B-41AF-875F-3A03F4C5B462}" type="datetimeFigureOut">
              <a:rPr lang="en-GB" smtClean="0"/>
              <a:t>26/07/2018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190439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E06117-EC3B-41AF-875F-3A03F4C5B462}" type="datetimeFigureOut">
              <a:rPr lang="en-GB" smtClean="0"/>
              <a:t>26/07/2018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370801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E06117-EC3B-41AF-875F-3A03F4C5B462}" type="datetimeFigureOut">
              <a:rPr lang="en-GB" smtClean="0"/>
              <a:t>26/07/2018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382345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E06117-EC3B-41AF-875F-3A03F4C5B462}" type="datetimeFigureOut">
              <a:rPr lang="en-GB" smtClean="0"/>
              <a:t>26/07/2018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293437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06117-EC3B-41AF-875F-3A03F4C5B462}" type="datetimeFigureOut">
              <a:rPr lang="en-GB" smtClean="0"/>
              <a:t>26/07/2018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290044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06117-EC3B-41AF-875F-3A03F4C5B462}" type="datetimeFigureOut">
              <a:rPr lang="en-GB" smtClean="0"/>
              <a:t>26/07/2018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10265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06117-EC3B-41AF-875F-3A03F4C5B462}" type="datetimeFigureOut">
              <a:rPr lang="en-GB" smtClean="0"/>
              <a:t>26/07/2018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15BE7-643E-47C8-9679-C15EE4608438}" type="slidenum">
              <a:rPr lang="en-GB" smtClean="0"/>
              <a:t>‹#›</a:t>
            </a:fld>
            <a:endParaRPr lang="en-GB"/>
          </a:p>
        </p:txBody>
      </p:sp>
    </p:spTree>
    <p:extLst>
      <p:ext uri="{BB962C8B-B14F-4D97-AF65-F5344CB8AC3E}">
        <p14:creationId xmlns:p14="http://schemas.microsoft.com/office/powerpoint/2010/main" val="72874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06117-EC3B-41AF-875F-3A03F4C5B462}" type="datetimeFigureOut">
              <a:rPr lang="en-GB" smtClean="0"/>
              <a:t>26/07/2018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15BE7-643E-47C8-9679-C15EE4608438}" type="slidenum">
              <a:rPr lang="en-GB" smtClean="0"/>
              <a:t>‹#›</a:t>
            </a:fld>
            <a:endParaRPr lang="en-GB"/>
          </a:p>
        </p:txBody>
      </p:sp>
    </p:spTree>
    <p:extLst>
      <p:ext uri="{BB962C8B-B14F-4D97-AF65-F5344CB8AC3E}">
        <p14:creationId xmlns:p14="http://schemas.microsoft.com/office/powerpoint/2010/main" val="409637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15" t="5653" r="315" b="12174"/>
          <a:stretch/>
        </p:blipFill>
        <p:spPr>
          <a:xfrm>
            <a:off x="1979712" y="19499"/>
            <a:ext cx="5616624" cy="6866983"/>
          </a:xfrm>
          <a:prstGeom prst="rect">
            <a:avLst/>
          </a:prstGeom>
        </p:spPr>
      </p:pic>
      <p:sp>
        <p:nvSpPr>
          <p:cNvPr id="6" name="Rectangle 5"/>
          <p:cNvSpPr/>
          <p:nvPr/>
        </p:nvSpPr>
        <p:spPr>
          <a:xfrm>
            <a:off x="1619672" y="19499"/>
            <a:ext cx="3816424" cy="1321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171" y="167890"/>
            <a:ext cx="3298531" cy="1024485"/>
          </a:xfrm>
          <a:prstGeom prst="rect">
            <a:avLst/>
          </a:prstGeom>
        </p:spPr>
      </p:pic>
      <p:sp>
        <p:nvSpPr>
          <p:cNvPr id="4" name="TextBox 3"/>
          <p:cNvSpPr txBox="1"/>
          <p:nvPr/>
        </p:nvSpPr>
        <p:spPr>
          <a:xfrm>
            <a:off x="197171" y="2132856"/>
            <a:ext cx="8767317" cy="5109091"/>
          </a:xfrm>
          <a:prstGeom prst="rect">
            <a:avLst/>
          </a:prstGeom>
          <a:noFill/>
        </p:spPr>
        <p:txBody>
          <a:bodyPr wrap="square" rtlCol="0">
            <a:spAutoFit/>
          </a:bodyPr>
          <a:lstStyle/>
          <a:p>
            <a:pPr algn="ctr"/>
            <a:r>
              <a:rPr lang="en-GB" sz="4400" b="1" dirty="0">
                <a:solidFill>
                  <a:schemeClr val="accent4">
                    <a:lumMod val="50000"/>
                  </a:schemeClr>
                </a:solidFill>
                <a:latin typeface="+mj-lt"/>
              </a:rPr>
              <a:t>Place-based rural teacher education in Scotland</a:t>
            </a:r>
          </a:p>
          <a:p>
            <a:pPr algn="ctr"/>
            <a:endParaRPr lang="en-GB" sz="4400" b="1" dirty="0">
              <a:solidFill>
                <a:schemeClr val="accent4">
                  <a:lumMod val="50000"/>
                </a:schemeClr>
              </a:solidFill>
              <a:latin typeface="+mj-lt"/>
            </a:endParaRPr>
          </a:p>
          <a:p>
            <a:pPr algn="ctr"/>
            <a:r>
              <a:rPr lang="en-GB" sz="4400" b="1" dirty="0">
                <a:solidFill>
                  <a:schemeClr val="accent4">
                    <a:lumMod val="50000"/>
                  </a:schemeClr>
                </a:solidFill>
                <a:latin typeface="+mj-lt"/>
              </a:rPr>
              <a:t>Professor Morag Redford</a:t>
            </a:r>
          </a:p>
          <a:p>
            <a:pPr algn="ctr"/>
            <a:r>
              <a:rPr lang="en-GB" sz="4400" b="1" dirty="0">
                <a:solidFill>
                  <a:schemeClr val="accent4">
                    <a:lumMod val="50000"/>
                  </a:schemeClr>
                </a:solidFill>
                <a:latin typeface="+mj-lt"/>
              </a:rPr>
              <a:t>Anne </a:t>
            </a:r>
            <a:r>
              <a:rPr lang="en-GB" sz="4400" b="1" dirty="0" smtClean="0">
                <a:solidFill>
                  <a:schemeClr val="accent4">
                    <a:lumMod val="50000"/>
                  </a:schemeClr>
                </a:solidFill>
                <a:latin typeface="+mj-lt"/>
              </a:rPr>
              <a:t>Paterson</a:t>
            </a:r>
          </a:p>
          <a:p>
            <a:pPr algn="ctr"/>
            <a:r>
              <a:rPr lang="en-GB" sz="4400" b="1" dirty="0" smtClean="0">
                <a:solidFill>
                  <a:schemeClr val="accent4">
                    <a:lumMod val="50000"/>
                  </a:schemeClr>
                </a:solidFill>
                <a:latin typeface="+mj-lt"/>
              </a:rPr>
              <a:t>Chief Education Officer</a:t>
            </a:r>
            <a:endParaRPr lang="en-GB" sz="4400" b="1" dirty="0">
              <a:solidFill>
                <a:schemeClr val="accent4">
                  <a:lumMod val="50000"/>
                </a:schemeClr>
              </a:solidFill>
              <a:latin typeface="+mj-lt"/>
            </a:endParaRPr>
          </a:p>
          <a:p>
            <a:pPr algn="ctr"/>
            <a:r>
              <a:rPr lang="en-GB" sz="4400" b="1" dirty="0">
                <a:solidFill>
                  <a:schemeClr val="accent4">
                    <a:lumMod val="50000"/>
                  </a:schemeClr>
                </a:solidFill>
                <a:latin typeface="+mj-lt"/>
              </a:rPr>
              <a:t>ISFIRE 2018 </a:t>
            </a:r>
          </a:p>
          <a:p>
            <a:endParaRPr lang="en-GB"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4772" y="193712"/>
            <a:ext cx="1219419" cy="1052736"/>
          </a:xfrm>
          <a:prstGeom prst="rect">
            <a:avLst/>
          </a:prstGeom>
        </p:spPr>
      </p:pic>
    </p:spTree>
    <p:extLst>
      <p:ext uri="{BB962C8B-B14F-4D97-AF65-F5344CB8AC3E}">
        <p14:creationId xmlns:p14="http://schemas.microsoft.com/office/powerpoint/2010/main" val="4292833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5575" y="1444700"/>
            <a:ext cx="7321063" cy="47179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Oval 2"/>
          <p:cNvSpPr/>
          <p:nvPr/>
        </p:nvSpPr>
        <p:spPr>
          <a:xfrm>
            <a:off x="4355976" y="2093789"/>
            <a:ext cx="4486275" cy="26384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Text Box 5"/>
          <p:cNvSpPr txBox="1">
            <a:spLocks noChangeArrowheads="1"/>
          </p:cNvSpPr>
          <p:nvPr/>
        </p:nvSpPr>
        <p:spPr bwMode="auto">
          <a:xfrm>
            <a:off x="611560" y="484262"/>
            <a:ext cx="2628900" cy="7143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knowledge and understanding of rural education have you brought to the probation year?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2447925" y="1343025"/>
            <a:ext cx="2752725" cy="4572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During your probation what has supported your development as a rural teacher?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7"/>
          <p:cNvSpPr txBox="1">
            <a:spLocks noChangeArrowheads="1"/>
          </p:cNvSpPr>
          <p:nvPr/>
        </p:nvSpPr>
        <p:spPr bwMode="auto">
          <a:xfrm>
            <a:off x="5436096" y="2609850"/>
            <a:ext cx="2622054" cy="38710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the future what sort of teacher would you aspire to be?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8"/>
          <p:cNvSpPr txBox="1">
            <a:spLocks noChangeArrowheads="1"/>
          </p:cNvSpPr>
          <p:nvPr/>
        </p:nvSpPr>
        <p:spPr bwMode="auto">
          <a:xfrm>
            <a:off x="6096000" y="457200"/>
            <a:ext cx="3000375" cy="3048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Consider Skills / knowledge / Approach / Attitude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Curved Connector 7"/>
          <p:cNvCxnSpPr/>
          <p:nvPr/>
        </p:nvCxnSpPr>
        <p:spPr>
          <a:xfrm flipV="1">
            <a:off x="981075" y="3829050"/>
            <a:ext cx="4819650" cy="1562100"/>
          </a:xfrm>
          <a:prstGeom prst="curvedConnector3">
            <a:avLst/>
          </a:prstGeom>
          <a:ln w="15875">
            <a:tailEnd type="triangle"/>
          </a:ln>
        </p:spPr>
        <p:style>
          <a:lnRef idx="1">
            <a:schemeClr val="dk1"/>
          </a:lnRef>
          <a:fillRef idx="0">
            <a:schemeClr val="dk1"/>
          </a:fillRef>
          <a:effectRef idx="0">
            <a:schemeClr val="dk1"/>
          </a:effectRef>
          <a:fontRef idx="minor">
            <a:schemeClr val="tx1"/>
          </a:fontRef>
        </p:style>
      </p:cxnSp>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706" y="5618650"/>
            <a:ext cx="1219419" cy="1052736"/>
          </a:xfrm>
          <a:prstGeom prst="rect">
            <a:avLst/>
          </a:prstGeom>
        </p:spPr>
      </p:pic>
      <p:sp>
        <p:nvSpPr>
          <p:cNvPr id="11"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Triad Map</a:t>
            </a:r>
            <a:r>
              <a:rPr lang="en-GB" dirty="0" smtClean="0"/>
              <a:t> </a:t>
            </a:r>
            <a:endParaRPr lang="en-GB" dirty="0"/>
          </a:p>
        </p:txBody>
      </p:sp>
    </p:spTree>
    <p:extLst>
      <p:ext uri="{BB962C8B-B14F-4D97-AF65-F5344CB8AC3E}">
        <p14:creationId xmlns:p14="http://schemas.microsoft.com/office/powerpoint/2010/main" val="426760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7807481"/>
              </p:ext>
            </p:extLst>
          </p:nvPr>
        </p:nvGraphicFramePr>
        <p:xfrm>
          <a:off x="628650" y="1477736"/>
          <a:ext cx="7886700" cy="4012237"/>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5661248"/>
            <a:ext cx="1219419" cy="1052736"/>
          </a:xfrm>
          <a:prstGeom prst="rect">
            <a:avLst/>
          </a:prstGeom>
        </p:spPr>
      </p:pic>
    </p:spTree>
    <p:extLst>
      <p:ext uri="{BB962C8B-B14F-4D97-AF65-F5344CB8AC3E}">
        <p14:creationId xmlns:p14="http://schemas.microsoft.com/office/powerpoint/2010/main" val="2430068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Iterational</a:t>
            </a:r>
            <a:r>
              <a:rPr lang="en-GB" dirty="0"/>
              <a:t> </a:t>
            </a:r>
          </a:p>
        </p:txBody>
      </p:sp>
      <p:sp>
        <p:nvSpPr>
          <p:cNvPr id="3" name="Content Placeholder 2"/>
          <p:cNvSpPr>
            <a:spLocks noGrp="1"/>
          </p:cNvSpPr>
          <p:nvPr>
            <p:ph idx="1"/>
          </p:nvPr>
        </p:nvSpPr>
        <p:spPr/>
        <p:txBody>
          <a:bodyPr>
            <a:normAutofit lnSpcReduction="10000"/>
          </a:bodyPr>
          <a:lstStyle/>
          <a:p>
            <a:r>
              <a:rPr lang="en-GB" i="1" dirty="0"/>
              <a:t>“ I was on placement in a very small school with one teacher and a multi composite class and undertook an interdisciplinary learning activity covering the age and stages and involving the community</a:t>
            </a:r>
            <a:r>
              <a:rPr lang="en-GB" i="1" dirty="0" smtClean="0"/>
              <a:t>”</a:t>
            </a:r>
          </a:p>
          <a:p>
            <a:pPr marL="0" indent="0">
              <a:buNone/>
            </a:pPr>
            <a:endParaRPr lang="en-GB" dirty="0"/>
          </a:p>
          <a:p>
            <a:r>
              <a:rPr lang="en-GB" i="1" dirty="0"/>
              <a:t>“We regularly engaged with other students throughout UHI and who belonged to rural communities.”</a:t>
            </a:r>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599795"/>
            <a:ext cx="1219419" cy="1052736"/>
          </a:xfrm>
          <a:prstGeom prst="rect">
            <a:avLst/>
          </a:prstGeom>
        </p:spPr>
      </p:pic>
    </p:spTree>
    <p:extLst>
      <p:ext uri="{BB962C8B-B14F-4D97-AF65-F5344CB8AC3E}">
        <p14:creationId xmlns:p14="http://schemas.microsoft.com/office/powerpoint/2010/main" val="1461222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7132724"/>
              </p:ext>
            </p:extLst>
          </p:nvPr>
        </p:nvGraphicFramePr>
        <p:xfrm>
          <a:off x="628650" y="1260022"/>
          <a:ext cx="7886700" cy="422995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5589240"/>
            <a:ext cx="1219419" cy="1052736"/>
          </a:xfrm>
          <a:prstGeom prst="rect">
            <a:avLst/>
          </a:prstGeom>
        </p:spPr>
      </p:pic>
      <p:sp>
        <p:nvSpPr>
          <p:cNvPr id="2" name="Rectangle 1"/>
          <p:cNvSpPr/>
          <p:nvPr/>
        </p:nvSpPr>
        <p:spPr>
          <a:xfrm>
            <a:off x="2195736" y="312205"/>
            <a:ext cx="4752528" cy="830997"/>
          </a:xfrm>
          <a:prstGeom prst="rect">
            <a:avLst/>
          </a:prstGeom>
        </p:spPr>
        <p:txBody>
          <a:bodyPr wrap="square">
            <a:spAutoFit/>
          </a:bodyPr>
          <a:lstStyle/>
          <a:p>
            <a:pPr algn="ctr">
              <a:defRPr sz="2400" b="1" i="0" u="none" strike="noStrike" kern="1200" baseline="0">
                <a:solidFill>
                  <a:prstClr val="black">
                    <a:lumMod val="95000"/>
                    <a:lumOff val="5000"/>
                  </a:prstClr>
                </a:solidFill>
                <a:latin typeface="+mn-lt"/>
                <a:ea typeface="+mn-ea"/>
                <a:cs typeface="+mn-cs"/>
              </a:defRPr>
            </a:pPr>
            <a:r>
              <a:rPr lang="en-GB" b="1" dirty="0">
                <a:solidFill>
                  <a:schemeClr val="tx1">
                    <a:lumMod val="95000"/>
                    <a:lumOff val="5000"/>
                  </a:schemeClr>
                </a:solidFill>
              </a:rPr>
              <a:t>Influences on current support in rural </a:t>
            </a:r>
            <a:r>
              <a:rPr lang="en-GB" b="1" dirty="0" smtClean="0">
                <a:solidFill>
                  <a:schemeClr val="tx1">
                    <a:lumMod val="95000"/>
                    <a:lumOff val="5000"/>
                  </a:schemeClr>
                </a:solidFill>
              </a:rPr>
              <a:t>school (</a:t>
            </a:r>
            <a:r>
              <a:rPr lang="en-GB" b="1" dirty="0">
                <a:solidFill>
                  <a:schemeClr val="tx1">
                    <a:lumMod val="95000"/>
                    <a:lumOff val="5000"/>
                  </a:schemeClr>
                </a:solidFill>
              </a:rPr>
              <a:t>Practical Evaluative)</a:t>
            </a:r>
          </a:p>
        </p:txBody>
      </p:sp>
    </p:spTree>
    <p:extLst>
      <p:ext uri="{BB962C8B-B14F-4D97-AF65-F5344CB8AC3E}">
        <p14:creationId xmlns:p14="http://schemas.microsoft.com/office/powerpoint/2010/main" val="337812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Practical Evaluative</a:t>
            </a:r>
            <a:endParaRPr lang="en-GB" b="1" dirty="0"/>
          </a:p>
        </p:txBody>
      </p:sp>
      <p:sp>
        <p:nvSpPr>
          <p:cNvPr id="3" name="Content Placeholder 2"/>
          <p:cNvSpPr>
            <a:spLocks noGrp="1"/>
          </p:cNvSpPr>
          <p:nvPr>
            <p:ph idx="1"/>
          </p:nvPr>
        </p:nvSpPr>
        <p:spPr>
          <a:xfrm>
            <a:off x="628650" y="1340768"/>
            <a:ext cx="7886700" cy="4752528"/>
          </a:xfrm>
        </p:spPr>
        <p:txBody>
          <a:bodyPr>
            <a:noAutofit/>
          </a:bodyPr>
          <a:lstStyle/>
          <a:p>
            <a:r>
              <a:rPr lang="en-GB" sz="2000" i="1" dirty="0"/>
              <a:t>“I worry a lot and it would be good to have a lot of class teachers who teach at the same stage to observe and speak with…..that would be my one drawback of teaching out with an urban setting</a:t>
            </a:r>
            <a:r>
              <a:rPr lang="en-GB" sz="2000" i="1" dirty="0" smtClean="0"/>
              <a:t>”</a:t>
            </a:r>
          </a:p>
          <a:p>
            <a:r>
              <a:rPr lang="en-GB" sz="2000" i="1" dirty="0" smtClean="0"/>
              <a:t>“</a:t>
            </a:r>
            <a:r>
              <a:rPr lang="en-GB" sz="2000" i="1" dirty="0"/>
              <a:t>being in a remote area is more difficult to have good connections with other schools</a:t>
            </a:r>
            <a:r>
              <a:rPr lang="en-GB" sz="2000" i="1" dirty="0" smtClean="0"/>
              <a:t>”</a:t>
            </a:r>
          </a:p>
          <a:p>
            <a:r>
              <a:rPr lang="en-GB" sz="2000" i="1" dirty="0" smtClean="0"/>
              <a:t>“</a:t>
            </a:r>
            <a:r>
              <a:rPr lang="en-GB" sz="2000" i="1" dirty="0"/>
              <a:t>Many CPD opportunities are offered by the same people/organisations meaning that variety is limited</a:t>
            </a:r>
            <a:r>
              <a:rPr lang="en-GB" sz="2000" i="1" dirty="0" smtClean="0"/>
              <a:t>”</a:t>
            </a:r>
            <a:endParaRPr lang="en-GB" sz="2000" dirty="0"/>
          </a:p>
          <a:p>
            <a:r>
              <a:rPr lang="en-GB" sz="2000" i="1" dirty="0" smtClean="0"/>
              <a:t>“</a:t>
            </a:r>
            <a:r>
              <a:rPr lang="en-GB" sz="2000" i="1" dirty="0"/>
              <a:t>I think this is the part I find tricky…when I have queries (</a:t>
            </a:r>
            <a:r>
              <a:rPr lang="en-GB" sz="2000" i="1" dirty="0" err="1"/>
              <a:t>eg</a:t>
            </a:r>
            <a:r>
              <a:rPr lang="en-GB" sz="2000" i="1" dirty="0"/>
              <a:t> where do I find jotters) I need to turn to senior staff</a:t>
            </a:r>
            <a:r>
              <a:rPr lang="en-GB" sz="2000" i="1" dirty="0" smtClean="0"/>
              <a:t>”</a:t>
            </a:r>
          </a:p>
          <a:p>
            <a:r>
              <a:rPr lang="en-GB" sz="2000" i="1" dirty="0" smtClean="0"/>
              <a:t>No </a:t>
            </a:r>
            <a:r>
              <a:rPr lang="en-GB" sz="2000" i="1" dirty="0"/>
              <a:t>it can be very isolating. Although we have internet, the connection is not so good</a:t>
            </a:r>
            <a:r>
              <a:rPr lang="en-GB" sz="2000" i="1" dirty="0" smtClean="0"/>
              <a:t>”</a:t>
            </a:r>
          </a:p>
          <a:p>
            <a:r>
              <a:rPr lang="en-GB" sz="2000" i="1" dirty="0" smtClean="0"/>
              <a:t>“</a:t>
            </a:r>
            <a:r>
              <a:rPr lang="en-GB" sz="2000" i="1" dirty="0"/>
              <a:t>My current school is really at the heart of its community and I feel very lucky to have experienced my first year of teaching here</a:t>
            </a:r>
            <a:r>
              <a:rPr lang="en-GB" sz="2000" i="1" dirty="0" smtClean="0"/>
              <a:t>”</a:t>
            </a:r>
            <a:endParaRPr lang="en-GB"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534434"/>
            <a:ext cx="1219419" cy="1052736"/>
          </a:xfrm>
          <a:prstGeom prst="rect">
            <a:avLst/>
          </a:prstGeom>
        </p:spPr>
      </p:pic>
    </p:spTree>
    <p:extLst>
      <p:ext uri="{BB962C8B-B14F-4D97-AF65-F5344CB8AC3E}">
        <p14:creationId xmlns:p14="http://schemas.microsoft.com/office/powerpoint/2010/main" val="105900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EC6C-AC2F-9A42-AFAA-16859B3921C6}"/>
              </a:ext>
            </a:extLst>
          </p:cNvPr>
          <p:cNvSpPr>
            <a:spLocks noGrp="1"/>
          </p:cNvSpPr>
          <p:nvPr>
            <p:ph type="title"/>
          </p:nvPr>
        </p:nvSpPr>
        <p:spPr/>
        <p:txBody>
          <a:bodyPr/>
          <a:lstStyle/>
          <a:p>
            <a:r>
              <a:rPr lang="en-US" b="1" dirty="0" smtClean="0"/>
              <a:t>Projective</a:t>
            </a:r>
            <a:endParaRPr lang="en-US" b="1" dirty="0"/>
          </a:p>
        </p:txBody>
      </p:sp>
      <p:graphicFrame>
        <p:nvGraphicFramePr>
          <p:cNvPr id="4" name="Content Placeholder 3">
            <a:extLst>
              <a:ext uri="{FF2B5EF4-FFF2-40B4-BE49-F238E27FC236}">
                <a16:creationId xmlns:a16="http://schemas.microsoft.com/office/drawing/2014/main" id="{6E812C45-E23F-A54B-B76A-0BA22C1411AC}"/>
              </a:ext>
            </a:extLst>
          </p:cNvPr>
          <p:cNvGraphicFramePr>
            <a:graphicFrameLocks noGrp="1"/>
          </p:cNvGraphicFramePr>
          <p:nvPr>
            <p:ph idx="1"/>
            <p:extLst>
              <p:ext uri="{D42A27DB-BD31-4B8C-83A1-F6EECF244321}">
                <p14:modId xmlns:p14="http://schemas.microsoft.com/office/powerpoint/2010/main" val="3231892923"/>
              </p:ext>
            </p:extLst>
          </p:nvPr>
        </p:nvGraphicFramePr>
        <p:xfrm>
          <a:off x="678164" y="1340768"/>
          <a:ext cx="7859216" cy="434908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671" y="5688632"/>
            <a:ext cx="1219419" cy="1052736"/>
          </a:xfrm>
          <a:prstGeom prst="rect">
            <a:avLst/>
          </a:prstGeom>
        </p:spPr>
      </p:pic>
    </p:spTree>
    <p:extLst>
      <p:ext uri="{BB962C8B-B14F-4D97-AF65-F5344CB8AC3E}">
        <p14:creationId xmlns:p14="http://schemas.microsoft.com/office/powerpoint/2010/main" val="241218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Projective</a:t>
            </a:r>
            <a:endParaRPr lang="en-GB" b="1" dirty="0"/>
          </a:p>
        </p:txBody>
      </p:sp>
      <p:sp>
        <p:nvSpPr>
          <p:cNvPr id="3" name="Content Placeholder 2"/>
          <p:cNvSpPr>
            <a:spLocks noGrp="1"/>
          </p:cNvSpPr>
          <p:nvPr>
            <p:ph idx="1"/>
          </p:nvPr>
        </p:nvSpPr>
        <p:spPr>
          <a:xfrm>
            <a:off x="628650" y="1417638"/>
            <a:ext cx="7169674" cy="4360404"/>
          </a:xfrm>
        </p:spPr>
        <p:txBody>
          <a:bodyPr>
            <a:normAutofit fontScale="32500" lnSpcReduction="20000"/>
          </a:bodyPr>
          <a:lstStyle/>
          <a:p>
            <a:r>
              <a:rPr lang="en-GB" sz="6200" i="1" dirty="0"/>
              <a:t>“the atmosphere and supportive network that most rural schools have to offer” </a:t>
            </a:r>
            <a:endParaRPr lang="en-GB" sz="6200" i="1" dirty="0" smtClean="0"/>
          </a:p>
          <a:p>
            <a:r>
              <a:rPr lang="en-GB" sz="6200" i="1" dirty="0" smtClean="0"/>
              <a:t>“ </a:t>
            </a:r>
            <a:r>
              <a:rPr lang="en-GB" sz="6200" i="1" dirty="0"/>
              <a:t>the feel supportive families and supportive staff</a:t>
            </a:r>
            <a:r>
              <a:rPr lang="en-GB" sz="6200" i="1" dirty="0" smtClean="0"/>
              <a:t>”</a:t>
            </a:r>
          </a:p>
          <a:p>
            <a:r>
              <a:rPr lang="en-GB" sz="6200" i="1" dirty="0" smtClean="0"/>
              <a:t>“</a:t>
            </a:r>
            <a:r>
              <a:rPr lang="en-GB" sz="6200" i="1" dirty="0"/>
              <a:t>the community spirit within the schools and the importance within the community</a:t>
            </a:r>
            <a:r>
              <a:rPr lang="en-GB" sz="6200" i="1" dirty="0" smtClean="0"/>
              <a:t>”</a:t>
            </a:r>
          </a:p>
          <a:p>
            <a:r>
              <a:rPr lang="en-GB" sz="6200" i="1" dirty="0" smtClean="0"/>
              <a:t>“</a:t>
            </a:r>
            <a:r>
              <a:rPr lang="en-GB" sz="6200" i="1" dirty="0"/>
              <a:t>if it had good communications with urban areas</a:t>
            </a:r>
            <a:r>
              <a:rPr lang="en-GB" sz="6200" i="1" dirty="0" smtClean="0"/>
              <a:t>”</a:t>
            </a:r>
          </a:p>
          <a:p>
            <a:r>
              <a:rPr lang="en-GB" sz="6200" i="1" dirty="0" smtClean="0"/>
              <a:t>“</a:t>
            </a:r>
            <a:r>
              <a:rPr lang="en-GB" sz="6200" i="1" dirty="0"/>
              <a:t>community links and access to outdoors for learning</a:t>
            </a:r>
            <a:r>
              <a:rPr lang="en-GB" sz="6200" i="1" dirty="0" smtClean="0"/>
              <a:t>”</a:t>
            </a:r>
          </a:p>
          <a:p>
            <a:r>
              <a:rPr lang="en-GB" sz="6200" i="1" dirty="0" smtClean="0"/>
              <a:t>“</a:t>
            </a:r>
            <a:r>
              <a:rPr lang="en-GB" sz="6200" i="1" dirty="0"/>
              <a:t>I would not be prepared to … a multi composite class has many challenges which are eased by having other teachers to work with</a:t>
            </a:r>
            <a:r>
              <a:rPr lang="en-GB" sz="6200" i="1" dirty="0" smtClean="0"/>
              <a:t>”</a:t>
            </a:r>
          </a:p>
          <a:p>
            <a:r>
              <a:rPr lang="en-GB" sz="6200" i="1" dirty="0" smtClean="0"/>
              <a:t>“</a:t>
            </a:r>
            <a:r>
              <a:rPr lang="en-GB" sz="6200" i="1" dirty="0"/>
              <a:t>I would prefer to work in a larger school as I am still learning</a:t>
            </a:r>
            <a:r>
              <a:rPr lang="en-GB" sz="6200" i="1" dirty="0" smtClean="0"/>
              <a:t>”</a:t>
            </a:r>
            <a:r>
              <a:rPr lang="en-GB" sz="6200" i="1" dirty="0"/>
              <a:t> “if UHI had not offered the course locally I would not have done the PGDE</a:t>
            </a:r>
            <a:r>
              <a:rPr lang="en-GB" sz="6200" i="1" dirty="0" smtClean="0"/>
              <a:t>”</a:t>
            </a:r>
          </a:p>
          <a:p>
            <a:r>
              <a:rPr lang="en-GB" sz="6200" i="1" dirty="0" smtClean="0"/>
              <a:t>“</a:t>
            </a:r>
            <a:r>
              <a:rPr lang="en-GB" sz="6200" i="1" dirty="0"/>
              <a:t>the opportunity to innovate using technology to connect to other schools and wider world”</a:t>
            </a:r>
            <a:endParaRPr lang="en-GB" sz="6200" dirty="0"/>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445224"/>
            <a:ext cx="1219419" cy="1052736"/>
          </a:xfrm>
          <a:prstGeom prst="rect">
            <a:avLst/>
          </a:prstGeom>
        </p:spPr>
      </p:pic>
    </p:spTree>
    <p:extLst>
      <p:ext uri="{BB962C8B-B14F-4D97-AF65-F5344CB8AC3E}">
        <p14:creationId xmlns:p14="http://schemas.microsoft.com/office/powerpoint/2010/main" val="3023643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Impact of Place</a:t>
            </a:r>
            <a:endParaRPr lang="en-GB" b="1" dirty="0"/>
          </a:p>
        </p:txBody>
      </p:sp>
      <p:sp>
        <p:nvSpPr>
          <p:cNvPr id="3" name="Content Placeholder 2"/>
          <p:cNvSpPr>
            <a:spLocks noGrp="1"/>
          </p:cNvSpPr>
          <p:nvPr>
            <p:ph idx="1"/>
          </p:nvPr>
        </p:nvSpPr>
        <p:spPr/>
        <p:txBody>
          <a:bodyPr/>
          <a:lstStyle/>
          <a:p>
            <a:r>
              <a:rPr lang="en-GB" dirty="0" smtClean="0"/>
              <a:t>Rural background- life history </a:t>
            </a:r>
          </a:p>
          <a:p>
            <a:r>
              <a:rPr lang="en-GB" dirty="0" smtClean="0"/>
              <a:t>Community of practice and networking</a:t>
            </a:r>
          </a:p>
          <a:p>
            <a:r>
              <a:rPr lang="en-GB" dirty="0" smtClean="0"/>
              <a:t>Deeper knowledge of children</a:t>
            </a:r>
          </a:p>
          <a:p>
            <a:r>
              <a:rPr lang="en-GB" dirty="0" smtClean="0"/>
              <a:t>Scotland has 34% rural schools across 94% of the land mass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5517232"/>
            <a:ext cx="1219419" cy="1052736"/>
          </a:xfrm>
          <a:prstGeom prst="rect">
            <a:avLst/>
          </a:prstGeom>
        </p:spPr>
      </p:pic>
    </p:spTree>
    <p:extLst>
      <p:ext uri="{BB962C8B-B14F-4D97-AF65-F5344CB8AC3E}">
        <p14:creationId xmlns:p14="http://schemas.microsoft.com/office/powerpoint/2010/main" val="151007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solidFill>
                  <a:schemeClr val="accent4">
                    <a:lumMod val="50000"/>
                  </a:schemeClr>
                </a:solidFill>
              </a:rPr>
              <a:t>Discussion </a:t>
            </a:r>
          </a:p>
        </p:txBody>
      </p:sp>
      <p:sp>
        <p:nvSpPr>
          <p:cNvPr id="3" name="Content Placeholder 2"/>
          <p:cNvSpPr>
            <a:spLocks noGrp="1"/>
          </p:cNvSpPr>
          <p:nvPr>
            <p:ph idx="1"/>
          </p:nvPr>
        </p:nvSpPr>
        <p:spPr>
          <a:xfrm>
            <a:off x="0" y="1600200"/>
            <a:ext cx="8686800" cy="4525963"/>
          </a:xfrm>
        </p:spPr>
        <p:txBody>
          <a:bodyPr/>
          <a:lstStyle/>
          <a:p>
            <a:pPr lvl="1">
              <a:buFont typeface="Courier New" panose="02070309020205020404" pitchFamily="49" charset="0"/>
              <a:buChar char="o"/>
            </a:pPr>
            <a:r>
              <a:rPr lang="en-GB" sz="3600" dirty="0" smtClean="0">
                <a:latin typeface="Arial" panose="020B0604020202020204" pitchFamily="34" charset="0"/>
                <a:cs typeface="Arial" panose="020B0604020202020204" pitchFamily="34" charset="0"/>
              </a:rPr>
              <a:t>What should Scotland be doing next?</a:t>
            </a:r>
          </a:p>
          <a:p>
            <a:pPr lvl="1">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758" y="6107578"/>
            <a:ext cx="1649267" cy="512243"/>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364088" y="2420888"/>
            <a:ext cx="2736304" cy="2128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ma14="http://schemas.microsoft.com/office/mac/drawingml/2011/main" xmlns="" xmlns:lc="http://schemas.openxmlformats.org/drawingml/2006/lockedCanvas" val="1"/>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4050944"/>
            <a:ext cx="2664296" cy="1998222"/>
          </a:xfrm>
          <a:prstGeom prst="rect">
            <a:avLst/>
          </a:prstGeom>
        </p:spPr>
      </p:pic>
      <p:pic>
        <p:nvPicPr>
          <p:cNvPr id="8" name="Picture 7" descr="https://blogs.glowscotland.org.uk/glowblogs/pencilpoint/files/2017/11/3-2-300x169.jpg"/>
          <p:cNvPicPr/>
          <p:nvPr/>
        </p:nvPicPr>
        <p:blipFill>
          <a:blip r:embed="rId6">
            <a:extLst>
              <a:ext uri="{28A0092B-C50C-407E-A947-70E740481C1C}">
                <a14:useLocalDpi xmlns:a14="http://schemas.microsoft.com/office/drawing/2010/main" val="0"/>
              </a:ext>
            </a:extLst>
          </a:blip>
          <a:srcRect/>
          <a:stretch>
            <a:fillRect/>
          </a:stretch>
        </p:blipFill>
        <p:spPr bwMode="auto">
          <a:xfrm>
            <a:off x="1475656" y="2420887"/>
            <a:ext cx="2634729" cy="2128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238" y="5900375"/>
            <a:ext cx="898008" cy="775259"/>
          </a:xfrm>
          <a:prstGeom prst="rect">
            <a:avLst/>
          </a:prstGeom>
        </p:spPr>
      </p:pic>
    </p:spTree>
    <p:extLst>
      <p:ext uri="{BB962C8B-B14F-4D97-AF65-F5344CB8AC3E}">
        <p14:creationId xmlns:p14="http://schemas.microsoft.com/office/powerpoint/2010/main" val="1321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4">
                    <a:lumMod val="50000"/>
                  </a:schemeClr>
                </a:solidFill>
              </a:rPr>
              <a:t>In this paper</a:t>
            </a:r>
          </a:p>
        </p:txBody>
      </p:sp>
      <p:sp>
        <p:nvSpPr>
          <p:cNvPr id="3" name="Content Placeholder 2"/>
          <p:cNvSpPr>
            <a:spLocks noGrp="1"/>
          </p:cNvSpPr>
          <p:nvPr>
            <p:ph idx="1"/>
          </p:nvPr>
        </p:nvSpPr>
        <p:spPr/>
        <p:txBody>
          <a:bodyPr/>
          <a:lstStyle/>
          <a:p>
            <a:pPr marL="0" indent="0">
              <a:buNone/>
            </a:pPr>
            <a:r>
              <a:rPr lang="en-GB" sz="2400" dirty="0"/>
              <a:t>We explore the joint programme of initial teaching qualification and induction year in Scottish Teacher Education: </a:t>
            </a:r>
          </a:p>
          <a:p>
            <a:r>
              <a:rPr lang="en-GB" sz="2000" dirty="0"/>
              <a:t>Through the theory of ecological agency </a:t>
            </a:r>
            <a:r>
              <a:rPr lang="en-US" sz="1400" dirty="0"/>
              <a:t>(</a:t>
            </a:r>
            <a:r>
              <a:rPr lang="en-US" sz="1400" dirty="0" err="1"/>
              <a:t>Emirbayer</a:t>
            </a:r>
            <a:r>
              <a:rPr lang="en-US" sz="1400" dirty="0"/>
              <a:t> &amp; </a:t>
            </a:r>
            <a:r>
              <a:rPr lang="en-US" sz="1400" dirty="0" err="1"/>
              <a:t>Mische</a:t>
            </a:r>
            <a:r>
              <a:rPr lang="en-US" sz="1400" dirty="0"/>
              <a:t>, 1998; Priestley, Biesta &amp; Robinson, 2015);</a:t>
            </a:r>
          </a:p>
          <a:p>
            <a:r>
              <a:rPr lang="en-US" sz="2000" dirty="0"/>
              <a:t>From a University-based study on student teacher agency;  that informed</a:t>
            </a:r>
          </a:p>
          <a:p>
            <a:r>
              <a:rPr lang="en-US" sz="2000" dirty="0"/>
              <a:t>A local authority based study of teacher agency in a rural context, to </a:t>
            </a:r>
          </a:p>
          <a:p>
            <a:r>
              <a:rPr lang="en-US" sz="2000" dirty="0"/>
              <a:t>Implications for rural teacher education in Scotland. </a:t>
            </a:r>
          </a:p>
          <a:p>
            <a:pPr marL="0" indent="0" algn="r">
              <a:buNone/>
            </a:pPr>
            <a:r>
              <a:rPr lang="en-US" sz="2000" dirty="0"/>
              <a:t>					</a:t>
            </a:r>
            <a:r>
              <a:rPr lang="en-US" sz="1400" dirty="0"/>
              <a:t>All photographs ©Morag Redford </a:t>
            </a:r>
          </a:p>
          <a:p>
            <a:endParaRPr lang="en-US" sz="2000" dirty="0"/>
          </a:p>
          <a:p>
            <a:pPr marL="0" indent="0">
              <a:buNone/>
            </a:pPr>
            <a:endParaRPr lang="en-US" sz="2000" dirty="0"/>
          </a:p>
          <a:p>
            <a:r>
              <a:rPr lang="en-US" sz="2000" dirty="0"/>
              <a:t> </a:t>
            </a:r>
            <a:endParaRPr lang="en-GB" sz="2000" dirty="0"/>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58416"/>
          <a:stretch/>
        </p:blipFill>
        <p:spPr>
          <a:xfrm>
            <a:off x="395536" y="4588417"/>
            <a:ext cx="8291264" cy="2080943"/>
          </a:xfrm>
          <a:prstGeom prst="rect">
            <a:avLst/>
          </a:prstGeom>
        </p:spPr>
      </p:pic>
    </p:spTree>
    <p:extLst>
      <p:ext uri="{BB962C8B-B14F-4D97-AF65-F5344CB8AC3E}">
        <p14:creationId xmlns:p14="http://schemas.microsoft.com/office/powerpoint/2010/main" val="254058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45224"/>
            <a:ext cx="8229600" cy="1143000"/>
          </a:xfrm>
        </p:spPr>
        <p:txBody>
          <a:bodyPr>
            <a:normAutofit fontScale="90000"/>
          </a:bodyPr>
          <a:lstStyle/>
          <a:p>
            <a:r>
              <a:rPr lang="en-GB" sz="6000" b="1" dirty="0">
                <a:solidFill>
                  <a:schemeClr val="accent4">
                    <a:lumMod val="50000"/>
                  </a:schemeClr>
                </a:solidFill>
              </a:rPr>
              <a:t>Agency</a:t>
            </a:r>
            <a:r>
              <a:rPr lang="en-GB" dirty="0">
                <a:solidFill>
                  <a:schemeClr val="accent4">
                    <a:lumMod val="50000"/>
                  </a:schemeClr>
                </a:solidFill>
              </a:rPr>
              <a:t> </a:t>
            </a:r>
            <a:br>
              <a:rPr lang="en-GB" dirty="0">
                <a:solidFill>
                  <a:schemeClr val="accent4">
                    <a:lumMod val="50000"/>
                  </a:schemeClr>
                </a:solidFill>
              </a:rPr>
            </a:br>
            <a:r>
              <a:rPr lang="en-GB" sz="1100" i="1" dirty="0"/>
              <a:t>Model for ecological Agency (Priestly, M, </a:t>
            </a:r>
            <a:r>
              <a:rPr lang="en-GB" sz="1100" i="1" dirty="0" err="1"/>
              <a:t>Biesta</a:t>
            </a:r>
            <a:r>
              <a:rPr lang="en-GB" sz="1100" i="1" dirty="0"/>
              <a:t>, G and Robinson, S, 2015: 30) </a:t>
            </a:r>
            <a:endParaRPr lang="en-GB" sz="1100" dirty="0">
              <a:solidFill>
                <a:schemeClr val="accent4">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0731597"/>
              </p:ext>
            </p:extLst>
          </p:nvPr>
        </p:nvGraphicFramePr>
        <p:xfrm>
          <a:off x="467544" y="33265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2699792" y="2780928"/>
            <a:ext cx="720080" cy="720080"/>
          </a:xfrm>
          <a:prstGeom prst="rightArrow">
            <a:avLst>
              <a:gd name="adj1" fmla="val 31859"/>
              <a:gd name="adj2"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6" name="Right Arrow 5"/>
          <p:cNvSpPr/>
          <p:nvPr/>
        </p:nvSpPr>
        <p:spPr>
          <a:xfrm rot="5400000">
            <a:off x="4139952" y="4797152"/>
            <a:ext cx="720080" cy="720080"/>
          </a:xfrm>
          <a:prstGeom prst="rightArrow">
            <a:avLst>
              <a:gd name="adj1" fmla="val 31859"/>
              <a:gd name="adj2"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sp>
        <p:nvSpPr>
          <p:cNvPr id="7" name="Right Arrow 6"/>
          <p:cNvSpPr/>
          <p:nvPr/>
        </p:nvSpPr>
        <p:spPr>
          <a:xfrm flipH="1">
            <a:off x="5724128" y="2780928"/>
            <a:ext cx="792088" cy="720080"/>
          </a:xfrm>
          <a:prstGeom prst="rightArrow">
            <a:avLst>
              <a:gd name="adj1" fmla="val 31859"/>
              <a:gd name="adj2" fmla="val 5000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0565" y="6288005"/>
            <a:ext cx="1649267" cy="512243"/>
          </a:xfrm>
          <a:prstGeom prst="rect">
            <a:avLst/>
          </a:prstGeom>
        </p:spPr>
      </p:pic>
    </p:spTree>
    <p:extLst>
      <p:ext uri="{BB962C8B-B14F-4D97-AF65-F5344CB8AC3E}">
        <p14:creationId xmlns:p14="http://schemas.microsoft.com/office/powerpoint/2010/main" val="135499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524" y="0"/>
            <a:ext cx="4506951" cy="6858000"/>
          </a:xfrm>
          <a:prstGeom prst="rect">
            <a:avLst/>
          </a:prstGeom>
        </p:spPr>
      </p:pic>
      <p:sp>
        <p:nvSpPr>
          <p:cNvPr id="9" name="Rectangle 8"/>
          <p:cNvSpPr/>
          <p:nvPr/>
        </p:nvSpPr>
        <p:spPr>
          <a:xfrm>
            <a:off x="2195736" y="404664"/>
            <a:ext cx="2808312" cy="108012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solidFill>
                <a:prstClr val="black"/>
              </a:solidFill>
            </a:endParaRPr>
          </a:p>
        </p:txBody>
      </p:sp>
      <p:sp>
        <p:nvSpPr>
          <p:cNvPr id="10" name="TextBox 9"/>
          <p:cNvSpPr txBox="1"/>
          <p:nvPr/>
        </p:nvSpPr>
        <p:spPr>
          <a:xfrm>
            <a:off x="162132" y="115679"/>
            <a:ext cx="4553884" cy="1754326"/>
          </a:xfrm>
          <a:prstGeom prst="rect">
            <a:avLst/>
          </a:prstGeom>
          <a:noFill/>
        </p:spPr>
        <p:txBody>
          <a:bodyPr wrap="square" rtlCol="0">
            <a:spAutoFit/>
          </a:bodyPr>
          <a:lstStyle/>
          <a:p>
            <a:r>
              <a:rPr lang="en-GB" sz="3600" b="1" dirty="0">
                <a:solidFill>
                  <a:schemeClr val="accent4">
                    <a:lumMod val="50000"/>
                  </a:schemeClr>
                </a:solidFill>
                <a:latin typeface="Arial" panose="020B0604020202020204" pitchFamily="34" charset="0"/>
                <a:cs typeface="Arial" panose="020B0604020202020204" pitchFamily="34" charset="0"/>
              </a:rPr>
              <a:t>Study 1:</a:t>
            </a:r>
          </a:p>
          <a:p>
            <a:r>
              <a:rPr lang="en-GB" sz="3600" b="1" dirty="0">
                <a:solidFill>
                  <a:schemeClr val="accent4">
                    <a:lumMod val="50000"/>
                  </a:schemeClr>
                </a:solidFill>
                <a:latin typeface="Arial" panose="020B0604020202020204" pitchFamily="34" charset="0"/>
                <a:cs typeface="Arial" panose="020B0604020202020204" pitchFamily="34" charset="0"/>
              </a:rPr>
              <a:t>Teacher Education at UHI </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565" y="6288005"/>
            <a:ext cx="1649267" cy="512243"/>
          </a:xfrm>
          <a:prstGeom prst="rect">
            <a:avLst/>
          </a:prstGeom>
        </p:spPr>
      </p:pic>
    </p:spTree>
    <p:extLst>
      <p:ext uri="{BB962C8B-B14F-4D97-AF65-F5344CB8AC3E}">
        <p14:creationId xmlns:p14="http://schemas.microsoft.com/office/powerpoint/2010/main" val="1492863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182A7-FAFD-2D41-BAE7-DF3D74855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7"/>
            <a:ext cx="9144000" cy="6855586"/>
          </a:xfrm>
          <a:prstGeom prst="rect">
            <a:avLst/>
          </a:prstGeom>
        </p:spPr>
      </p:pic>
    </p:spTree>
    <p:extLst>
      <p:ext uri="{BB962C8B-B14F-4D97-AF65-F5344CB8AC3E}">
        <p14:creationId xmlns:p14="http://schemas.microsoft.com/office/powerpoint/2010/main" val="234325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8528351"/>
              </p:ext>
            </p:extLst>
          </p:nvPr>
        </p:nvGraphicFramePr>
        <p:xfrm>
          <a:off x="395536" y="332656"/>
          <a:ext cx="8496944"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67544" y="5229200"/>
            <a:ext cx="8136904" cy="1200329"/>
          </a:xfrm>
          <a:prstGeom prst="rect">
            <a:avLst/>
          </a:prstGeom>
          <a:noFill/>
        </p:spPr>
        <p:txBody>
          <a:bodyPr wrap="square" rtlCol="0">
            <a:spAutoFit/>
          </a:bodyPr>
          <a:lstStyle/>
          <a:p>
            <a:r>
              <a:rPr lang="en-GB" sz="3600" b="1" dirty="0">
                <a:solidFill>
                  <a:schemeClr val="accent4">
                    <a:lumMod val="50000"/>
                  </a:schemeClr>
                </a:solidFill>
              </a:rPr>
              <a:t>Students valued relationships more than cultural or material factors </a:t>
            </a:r>
          </a:p>
        </p:txBody>
      </p:sp>
    </p:spTree>
    <p:extLst>
      <p:ext uri="{BB962C8B-B14F-4D97-AF65-F5344CB8AC3E}">
        <p14:creationId xmlns:p14="http://schemas.microsoft.com/office/powerpoint/2010/main" val="401058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0565" y="6288005"/>
            <a:ext cx="1649267" cy="512243"/>
          </a:xfrm>
          <a:prstGeom prst="rect">
            <a:avLst/>
          </a:prstGeom>
        </p:spPr>
      </p:pic>
      <p:sp>
        <p:nvSpPr>
          <p:cNvPr id="2" name="Title 1"/>
          <p:cNvSpPr>
            <a:spLocks noGrp="1"/>
          </p:cNvSpPr>
          <p:nvPr>
            <p:ph type="title"/>
          </p:nvPr>
        </p:nvSpPr>
        <p:spPr/>
        <p:txBody>
          <a:bodyPr/>
          <a:lstStyle/>
          <a:p>
            <a:r>
              <a:rPr lang="en-GB" b="1" dirty="0">
                <a:solidFill>
                  <a:schemeClr val="accent3">
                    <a:lumMod val="50000"/>
                  </a:schemeClr>
                </a:solidFill>
                <a:latin typeface="Arial" panose="020B0604020202020204" pitchFamily="34" charset="0"/>
                <a:cs typeface="Arial" panose="020B0604020202020204" pitchFamily="34" charset="0"/>
              </a:rPr>
              <a:t>Student Teacher Agency</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94224" y="1844824"/>
            <a:ext cx="5832647" cy="3888432"/>
          </a:xfrm>
        </p:spPr>
      </p:pic>
      <p:sp>
        <p:nvSpPr>
          <p:cNvPr id="5" name="Oval 4"/>
          <p:cNvSpPr/>
          <p:nvPr/>
        </p:nvSpPr>
        <p:spPr>
          <a:xfrm>
            <a:off x="3995936" y="2420889"/>
            <a:ext cx="3230935"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Curved Connector 6"/>
          <p:cNvCxnSpPr/>
          <p:nvPr/>
        </p:nvCxnSpPr>
        <p:spPr>
          <a:xfrm rot="5400000" flipH="1" flipV="1">
            <a:off x="4968044" y="3681028"/>
            <a:ext cx="1800200" cy="1296144"/>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251520" y="1340768"/>
            <a:ext cx="3312368" cy="247760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400" dirty="0">
                <a:latin typeface="Arial" panose="020B0604020202020204" pitchFamily="34" charset="0"/>
                <a:cs typeface="Arial" panose="020B0604020202020204" pitchFamily="34" charset="0"/>
              </a:rPr>
              <a:t>Trajectories towards the professional ‘landscape’ of practice</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Through the woods of induction year </a:t>
            </a:r>
          </a:p>
          <a:p>
            <a:pPr algn="ct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96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lackwoodl\Desktop\map-argyllbute.png">
            <a:extLst>
              <a:ext uri="{FF2B5EF4-FFF2-40B4-BE49-F238E27FC236}">
                <a16:creationId xmlns:a16="http://schemas.microsoft.com/office/drawing/2014/main" id="{49446070-DFD1-E240-8901-DE88CC0ADA9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628800"/>
            <a:ext cx="4064297" cy="4932586"/>
          </a:xfrm>
          <a:prstGeom prst="rect">
            <a:avLst/>
          </a:prstGeom>
          <a:noFill/>
          <a:ln>
            <a:noFill/>
          </a:ln>
        </p:spPr>
      </p:pic>
      <p:sp>
        <p:nvSpPr>
          <p:cNvPr id="4" name="TextBox 3"/>
          <p:cNvSpPr txBox="1"/>
          <p:nvPr/>
        </p:nvSpPr>
        <p:spPr>
          <a:xfrm>
            <a:off x="323528" y="116632"/>
            <a:ext cx="6786132" cy="2308324"/>
          </a:xfrm>
          <a:prstGeom prst="rect">
            <a:avLst/>
          </a:prstGeom>
          <a:noFill/>
        </p:spPr>
        <p:txBody>
          <a:bodyPr wrap="square" rtlCol="0">
            <a:spAutoFit/>
          </a:bodyPr>
          <a:lstStyle/>
          <a:p>
            <a:r>
              <a:rPr lang="en-GB" sz="3600" b="1" dirty="0">
                <a:solidFill>
                  <a:schemeClr val="accent4">
                    <a:lumMod val="50000"/>
                  </a:schemeClr>
                </a:solidFill>
                <a:latin typeface="Arial" panose="020B0604020202020204" pitchFamily="34" charset="0"/>
                <a:cs typeface="Arial" panose="020B0604020202020204" pitchFamily="34" charset="0"/>
              </a:rPr>
              <a:t>Study </a:t>
            </a:r>
            <a:r>
              <a:rPr lang="en-GB" sz="3600" b="1" dirty="0" smtClean="0">
                <a:solidFill>
                  <a:schemeClr val="accent4">
                    <a:lumMod val="50000"/>
                  </a:schemeClr>
                </a:solidFill>
                <a:latin typeface="Arial" panose="020B0604020202020204" pitchFamily="34" charset="0"/>
                <a:cs typeface="Arial" panose="020B0604020202020204" pitchFamily="34" charset="0"/>
              </a:rPr>
              <a:t>2:</a:t>
            </a:r>
            <a:endParaRPr lang="en-GB" sz="3600" b="1" dirty="0">
              <a:solidFill>
                <a:schemeClr val="accent4">
                  <a:lumMod val="50000"/>
                </a:schemeClr>
              </a:solidFill>
              <a:latin typeface="Arial" panose="020B0604020202020204" pitchFamily="34" charset="0"/>
              <a:cs typeface="Arial" panose="020B0604020202020204" pitchFamily="34" charset="0"/>
            </a:endParaRPr>
          </a:p>
          <a:p>
            <a:r>
              <a:rPr lang="en-GB" sz="3600" b="1" dirty="0" smtClean="0">
                <a:solidFill>
                  <a:schemeClr val="accent4">
                    <a:lumMod val="50000"/>
                  </a:schemeClr>
                </a:solidFill>
                <a:latin typeface="Arial" panose="020B0604020202020204" pitchFamily="34" charset="0"/>
                <a:cs typeface="Arial" panose="020B0604020202020204" pitchFamily="34" charset="0"/>
              </a:rPr>
              <a:t>Newly Qualified Teachers Recruitment and Retention in Rural Education</a:t>
            </a:r>
            <a:endParaRPr lang="en-GB" sz="3600" b="1" dirty="0">
              <a:solidFill>
                <a:schemeClr val="accent4">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589240"/>
            <a:ext cx="1219419" cy="1052736"/>
          </a:xfrm>
          <a:prstGeom prst="rect">
            <a:avLst/>
          </a:prstGeom>
        </p:spPr>
      </p:pic>
    </p:spTree>
    <p:extLst>
      <p:ext uri="{BB962C8B-B14F-4D97-AF65-F5344CB8AC3E}">
        <p14:creationId xmlns:p14="http://schemas.microsoft.com/office/powerpoint/2010/main" val="2115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2 with Dot and Green schools 2">
            <a:extLst>
              <a:ext uri="{FF2B5EF4-FFF2-40B4-BE49-F238E27FC236}">
                <a16:creationId xmlns:a16="http://schemas.microsoft.com/office/drawing/2014/main" id="{50B8F2D8-FF30-BD49-9EDC-1E51CB8D81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0492" y="890270"/>
            <a:ext cx="3803015" cy="5077460"/>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5661248"/>
            <a:ext cx="1219419" cy="1052736"/>
          </a:xfrm>
          <a:prstGeom prst="rect">
            <a:avLst/>
          </a:prstGeom>
        </p:spPr>
      </p:pic>
      <p:sp>
        <p:nvSpPr>
          <p:cNvPr id="5" name="Title 1"/>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Argyll and Bute Council</a:t>
            </a:r>
            <a:endParaRPr lang="en-GB" dirty="0"/>
          </a:p>
        </p:txBody>
      </p:sp>
    </p:spTree>
    <p:extLst>
      <p:ext uri="{BB962C8B-B14F-4D97-AF65-F5344CB8AC3E}">
        <p14:creationId xmlns:p14="http://schemas.microsoft.com/office/powerpoint/2010/main" val="1230486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45B4B5A-FBC0-400B-90D8-77124BC14280}">
  <ds:schemaRefs>
    <ds:schemaRef ds:uri="ESRI.ArcGIS.Mapping.OfficeIntegration.PowerPointInfo"/>
  </ds:schemaRefs>
</ds:datastoreItem>
</file>

<file path=customXml/itemProps2.xml><?xml version="1.0" encoding="utf-8"?>
<ds:datastoreItem xmlns:ds="http://schemas.openxmlformats.org/officeDocument/2006/customXml" ds:itemID="{3E589445-3B56-443C-8FD2-8047198682D4}">
  <ds:schemaRefs>
    <ds:schemaRef ds:uri="ESRI.ArcGIS.Mapping.OfficeIntegration.PowerPointInfo"/>
  </ds:schemaRefs>
</ds:datastoreItem>
</file>

<file path=customXml/itemProps3.xml><?xml version="1.0" encoding="utf-8"?>
<ds:datastoreItem xmlns:ds="http://schemas.openxmlformats.org/officeDocument/2006/customXml" ds:itemID="{FF26302D-F62F-46DE-BB07-5F3B138414C9}">
  <ds:schemaRefs>
    <ds:schemaRef ds:uri="ESRI.ArcGIS.Mapping.OfficeIntegration.PowerPointInfo"/>
  </ds:schemaRefs>
</ds:datastoreItem>
</file>

<file path=customXml/itemProps4.xml><?xml version="1.0" encoding="utf-8"?>
<ds:datastoreItem xmlns:ds="http://schemas.openxmlformats.org/officeDocument/2006/customXml" ds:itemID="{CA429898-6411-41AC-8BCE-E7FBFA2B1FB8}">
  <ds:schemaRefs>
    <ds:schemaRef ds:uri="ESRI.ArcGIS.Mapping.OfficeIntegration.PowerPointInfo"/>
  </ds:schemaRefs>
</ds:datastoreItem>
</file>

<file path=customXml/itemProps5.xml><?xml version="1.0" encoding="utf-8"?>
<ds:datastoreItem xmlns:ds="http://schemas.openxmlformats.org/officeDocument/2006/customXml" ds:itemID="{108FB455-5375-4352-A0DA-6B6EA5FE565B}">
  <ds:schemaRefs>
    <ds:schemaRef ds:uri="ESRI.ArcGIS.Mapping.OfficeIntegration.PowerPointInfo"/>
  </ds:schemaRefs>
</ds:datastoreItem>
</file>

<file path=customXml/itemProps6.xml><?xml version="1.0" encoding="utf-8"?>
<ds:datastoreItem xmlns:ds="http://schemas.openxmlformats.org/officeDocument/2006/customXml" ds:itemID="{5BFFF8F4-CD13-45FF-9120-C178C6E0D061}">
  <ds:schemaRefs>
    <ds:schemaRef ds:uri="ESRI.ArcGIS.Mapping.OfficeIntegration.PowerPointInfo"/>
  </ds:schemaRefs>
</ds:datastoreItem>
</file>

<file path=customXml/itemProps7.xml><?xml version="1.0" encoding="utf-8"?>
<ds:datastoreItem xmlns:ds="http://schemas.openxmlformats.org/officeDocument/2006/customXml" ds:itemID="{36776872-FA02-4C7A-BD8A-2477D92ADA5E}">
  <ds:schemaRefs>
    <ds:schemaRef ds:uri="ESRI.ArcGIS.Mapping.OfficeIntegration.PowerPointInfo"/>
  </ds:schemaRefs>
</ds:datastoreItem>
</file>

<file path=customXml/itemProps8.xml><?xml version="1.0" encoding="utf-8"?>
<ds:datastoreItem xmlns:ds="http://schemas.openxmlformats.org/officeDocument/2006/customXml" ds:itemID="{CA98AF43-3A8B-4FDA-A61B-4C9F9AED8EF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5427</TotalTime>
  <Words>780</Words>
  <Application>Microsoft Office PowerPoint</Application>
  <PresentationFormat>On-screen Show (4:3)</PresentationFormat>
  <Paragraphs>109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Times New Roman</vt:lpstr>
      <vt:lpstr>Office Theme</vt:lpstr>
      <vt:lpstr>PowerPoint Presentation</vt:lpstr>
      <vt:lpstr>In this paper</vt:lpstr>
      <vt:lpstr>Agency  Model for ecological Agency (Priestly, M, Biesta, G and Robinson, S, 2015: 30) </vt:lpstr>
      <vt:lpstr>PowerPoint Presentation</vt:lpstr>
      <vt:lpstr>PowerPoint Presentation</vt:lpstr>
      <vt:lpstr>PowerPoint Presentation</vt:lpstr>
      <vt:lpstr>Student Teacher Agency</vt:lpstr>
      <vt:lpstr>PowerPoint Presentation</vt:lpstr>
      <vt:lpstr>PowerPoint Presentation</vt:lpstr>
      <vt:lpstr>PowerPoint Presentation</vt:lpstr>
      <vt:lpstr>PowerPoint Presentation</vt:lpstr>
      <vt:lpstr>Iterational </vt:lpstr>
      <vt:lpstr>PowerPoint Presentation</vt:lpstr>
      <vt:lpstr>Practical Evaluative</vt:lpstr>
      <vt:lpstr>Projective</vt:lpstr>
      <vt:lpstr>Projective</vt:lpstr>
      <vt:lpstr>Impact of Place</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in14hc</dc:creator>
  <cp:lastModifiedBy>Morag Redford</cp:lastModifiedBy>
  <cp:revision>129</cp:revision>
  <cp:lastPrinted>2018-07-26T11:19:05Z</cp:lastPrinted>
  <dcterms:created xsi:type="dcterms:W3CDTF">2016-02-24T17:37:32Z</dcterms:created>
  <dcterms:modified xsi:type="dcterms:W3CDTF">2018-07-26T11:24:05Z</dcterms:modified>
</cp:coreProperties>
</file>