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sldIdLst>
    <p:sldId id="256" r:id="rId2"/>
    <p:sldId id="257" r:id="rId3"/>
    <p:sldId id="259" r:id="rId4"/>
    <p:sldId id="272" r:id="rId5"/>
    <p:sldId id="376" r:id="rId6"/>
    <p:sldId id="377" r:id="rId7"/>
    <p:sldId id="378" r:id="rId8"/>
    <p:sldId id="467" r:id="rId9"/>
    <p:sldId id="380" r:id="rId10"/>
    <p:sldId id="381" r:id="rId11"/>
    <p:sldId id="273" r:id="rId12"/>
    <p:sldId id="383" r:id="rId13"/>
    <p:sldId id="384" r:id="rId14"/>
    <p:sldId id="385" r:id="rId15"/>
    <p:sldId id="258" r:id="rId16"/>
    <p:sldId id="386" r:id="rId17"/>
    <p:sldId id="444" r:id="rId18"/>
    <p:sldId id="445" r:id="rId19"/>
    <p:sldId id="306" r:id="rId20"/>
    <p:sldId id="361" r:id="rId21"/>
    <p:sldId id="364" r:id="rId22"/>
    <p:sldId id="448" r:id="rId23"/>
    <p:sldId id="464" r:id="rId24"/>
    <p:sldId id="463" r:id="rId25"/>
    <p:sldId id="465" r:id="rId26"/>
    <p:sldId id="466" r:id="rId27"/>
    <p:sldId id="461" r:id="rId28"/>
    <p:sldId id="455" r:id="rId29"/>
    <p:sldId id="438" r:id="rId30"/>
    <p:sldId id="287" r:id="rId31"/>
    <p:sldId id="283" r:id="rId32"/>
    <p:sldId id="274" r:id="rId33"/>
    <p:sldId id="387" r:id="rId34"/>
    <p:sldId id="388" r:id="rId35"/>
    <p:sldId id="389" r:id="rId36"/>
    <p:sldId id="390" r:id="rId37"/>
    <p:sldId id="391" r:id="rId38"/>
    <p:sldId id="393" r:id="rId39"/>
    <p:sldId id="392" r:id="rId40"/>
    <p:sldId id="394" r:id="rId41"/>
    <p:sldId id="267" r:id="rId42"/>
    <p:sldId id="268" r:id="rId43"/>
    <p:sldId id="279"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2C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5DC8BA-A2E7-CB44-BCF1-366F484BFF55}" v="22" dt="2023-10-11T16:30:38.954"/>
    <p1510:client id="{160BD9C1-B5B3-8A4E-8534-C3985521BB98}" v="15" dt="2023-10-11T21:54:42.709"/>
    <p1510:client id="{82C2CB9E-3EBC-8142-BF82-AF2798CA7F27}" v="1" dt="2023-10-11T01:50:30.5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lis, Colter" userId="1ad27a65-95df-4364-a985-68d10c35edf7" providerId="ADAL" clId="{160BD9C1-B5B3-8A4E-8534-C3985521BB98}"/>
    <pc:docChg chg="custSel addSld modSld">
      <pc:chgData name="Ellis, Colter" userId="1ad27a65-95df-4364-a985-68d10c35edf7" providerId="ADAL" clId="{160BD9C1-B5B3-8A4E-8534-C3985521BB98}" dt="2023-10-11T21:54:42.709" v="105" actId="1076"/>
      <pc:docMkLst>
        <pc:docMk/>
      </pc:docMkLst>
      <pc:sldChg chg="delSp add setBg delDesignElem">
        <pc:chgData name="Ellis, Colter" userId="1ad27a65-95df-4364-a985-68d10c35edf7" providerId="ADAL" clId="{160BD9C1-B5B3-8A4E-8534-C3985521BB98}" dt="2023-10-11T19:39:50.949" v="2"/>
        <pc:sldMkLst>
          <pc:docMk/>
          <pc:sldMk cId="3661037305" sldId="283"/>
        </pc:sldMkLst>
        <pc:spChg chg="del">
          <ac:chgData name="Ellis, Colter" userId="1ad27a65-95df-4364-a985-68d10c35edf7" providerId="ADAL" clId="{160BD9C1-B5B3-8A4E-8534-C3985521BB98}" dt="2023-10-11T19:39:50.949" v="2"/>
          <ac:spMkLst>
            <pc:docMk/>
            <pc:sldMk cId="3661037305" sldId="283"/>
            <ac:spMk id="9" creationId="{9F7D5CDA-D291-4307-BF55-1381FED29634}"/>
          </ac:spMkLst>
        </pc:spChg>
      </pc:sldChg>
      <pc:sldChg chg="add">
        <pc:chgData name="Ellis, Colter" userId="1ad27a65-95df-4364-a985-68d10c35edf7" providerId="ADAL" clId="{160BD9C1-B5B3-8A4E-8534-C3985521BB98}" dt="2023-10-11T19:39:50.949" v="2"/>
        <pc:sldMkLst>
          <pc:docMk/>
          <pc:sldMk cId="3661037326" sldId="287"/>
        </pc:sldMkLst>
      </pc:sldChg>
      <pc:sldChg chg="add">
        <pc:chgData name="Ellis, Colter" userId="1ad27a65-95df-4364-a985-68d10c35edf7" providerId="ADAL" clId="{160BD9C1-B5B3-8A4E-8534-C3985521BB98}" dt="2023-10-11T19:39:50.949" v="2"/>
        <pc:sldMkLst>
          <pc:docMk/>
          <pc:sldMk cId="2614012863" sldId="306"/>
        </pc:sldMkLst>
      </pc:sldChg>
      <pc:sldChg chg="add">
        <pc:chgData name="Ellis, Colter" userId="1ad27a65-95df-4364-a985-68d10c35edf7" providerId="ADAL" clId="{160BD9C1-B5B3-8A4E-8534-C3985521BB98}" dt="2023-10-11T19:39:50.949" v="2"/>
        <pc:sldMkLst>
          <pc:docMk/>
          <pc:sldMk cId="3508315929" sldId="361"/>
        </pc:sldMkLst>
      </pc:sldChg>
      <pc:sldChg chg="add setBg">
        <pc:chgData name="Ellis, Colter" userId="1ad27a65-95df-4364-a985-68d10c35edf7" providerId="ADAL" clId="{160BD9C1-B5B3-8A4E-8534-C3985521BB98}" dt="2023-10-11T19:39:50.949" v="2"/>
        <pc:sldMkLst>
          <pc:docMk/>
          <pc:sldMk cId="529609430" sldId="364"/>
        </pc:sldMkLst>
      </pc:sldChg>
      <pc:sldChg chg="addSp modSp mod modAnim">
        <pc:chgData name="Ellis, Colter" userId="1ad27a65-95df-4364-a985-68d10c35edf7" providerId="ADAL" clId="{160BD9C1-B5B3-8A4E-8534-C3985521BB98}" dt="2023-10-11T21:02:27.088" v="97"/>
        <pc:sldMkLst>
          <pc:docMk/>
          <pc:sldMk cId="2508967558" sldId="377"/>
        </pc:sldMkLst>
        <pc:picChg chg="add mod">
          <ac:chgData name="Ellis, Colter" userId="1ad27a65-95df-4364-a985-68d10c35edf7" providerId="ADAL" clId="{160BD9C1-B5B3-8A4E-8534-C3985521BB98}" dt="2023-10-11T21:02:23.430" v="96" actId="1076"/>
          <ac:picMkLst>
            <pc:docMk/>
            <pc:sldMk cId="2508967558" sldId="377"/>
            <ac:picMk id="3" creationId="{C3E69282-5439-0AF8-ECE9-579D2C0379E1}"/>
          </ac:picMkLst>
        </pc:picChg>
      </pc:sldChg>
      <pc:sldChg chg="modSp add mod setBg">
        <pc:chgData name="Ellis, Colter" userId="1ad27a65-95df-4364-a985-68d10c35edf7" providerId="ADAL" clId="{160BD9C1-B5B3-8A4E-8534-C3985521BB98}" dt="2023-10-11T21:54:42.709" v="105" actId="1076"/>
        <pc:sldMkLst>
          <pc:docMk/>
          <pc:sldMk cId="4060266538" sldId="438"/>
        </pc:sldMkLst>
        <pc:spChg chg="mod">
          <ac:chgData name="Ellis, Colter" userId="1ad27a65-95df-4364-a985-68d10c35edf7" providerId="ADAL" clId="{160BD9C1-B5B3-8A4E-8534-C3985521BB98}" dt="2023-10-11T21:54:42.709" v="105" actId="1076"/>
          <ac:spMkLst>
            <pc:docMk/>
            <pc:sldMk cId="4060266538" sldId="438"/>
            <ac:spMk id="4" creationId="{7A9081E4-07F4-F318-FDB2-0E58F2AC848A}"/>
          </ac:spMkLst>
        </pc:spChg>
      </pc:sldChg>
      <pc:sldChg chg="delSp add setBg delDesignElem">
        <pc:chgData name="Ellis, Colter" userId="1ad27a65-95df-4364-a985-68d10c35edf7" providerId="ADAL" clId="{160BD9C1-B5B3-8A4E-8534-C3985521BB98}" dt="2023-10-11T19:39:50.949" v="2"/>
        <pc:sldMkLst>
          <pc:docMk/>
          <pc:sldMk cId="4034826064" sldId="444"/>
        </pc:sldMkLst>
        <pc:spChg chg="del">
          <ac:chgData name="Ellis, Colter" userId="1ad27a65-95df-4364-a985-68d10c35edf7" providerId="ADAL" clId="{160BD9C1-B5B3-8A4E-8534-C3985521BB98}" dt="2023-10-11T19:39:50.949" v="2"/>
          <ac:spMkLst>
            <pc:docMk/>
            <pc:sldMk cId="4034826064" sldId="444"/>
            <ac:spMk id="1031" creationId="{F6E18020-7141-40C0-98B9-58BE04886983}"/>
          </ac:spMkLst>
        </pc:spChg>
      </pc:sldChg>
      <pc:sldChg chg="add">
        <pc:chgData name="Ellis, Colter" userId="1ad27a65-95df-4364-a985-68d10c35edf7" providerId="ADAL" clId="{160BD9C1-B5B3-8A4E-8534-C3985521BB98}" dt="2023-10-11T19:39:50.949" v="2"/>
        <pc:sldMkLst>
          <pc:docMk/>
          <pc:sldMk cId="731569941" sldId="445"/>
        </pc:sldMkLst>
      </pc:sldChg>
      <pc:sldChg chg="add">
        <pc:chgData name="Ellis, Colter" userId="1ad27a65-95df-4364-a985-68d10c35edf7" providerId="ADAL" clId="{160BD9C1-B5B3-8A4E-8534-C3985521BB98}" dt="2023-10-11T19:39:50.949" v="2"/>
        <pc:sldMkLst>
          <pc:docMk/>
          <pc:sldMk cId="1196118479" sldId="448"/>
        </pc:sldMkLst>
      </pc:sldChg>
      <pc:sldChg chg="modSp add mod">
        <pc:chgData name="Ellis, Colter" userId="1ad27a65-95df-4364-a985-68d10c35edf7" providerId="ADAL" clId="{160BD9C1-B5B3-8A4E-8534-C3985521BB98}" dt="2023-10-11T21:54:34.394" v="104" actId="1076"/>
        <pc:sldMkLst>
          <pc:docMk/>
          <pc:sldMk cId="1077206900" sldId="455"/>
        </pc:sldMkLst>
        <pc:spChg chg="mod">
          <ac:chgData name="Ellis, Colter" userId="1ad27a65-95df-4364-a985-68d10c35edf7" providerId="ADAL" clId="{160BD9C1-B5B3-8A4E-8534-C3985521BB98}" dt="2023-10-11T21:54:34.394" v="104" actId="1076"/>
          <ac:spMkLst>
            <pc:docMk/>
            <pc:sldMk cId="1077206900" sldId="455"/>
            <ac:spMk id="5" creationId="{4C83CCA0-7F4C-6462-ECE9-A98266116DB1}"/>
          </ac:spMkLst>
        </pc:spChg>
      </pc:sldChg>
      <pc:sldChg chg="add setBg">
        <pc:chgData name="Ellis, Colter" userId="1ad27a65-95df-4364-a985-68d10c35edf7" providerId="ADAL" clId="{160BD9C1-B5B3-8A4E-8534-C3985521BB98}" dt="2023-10-11T19:39:50.949" v="2"/>
        <pc:sldMkLst>
          <pc:docMk/>
          <pc:sldMk cId="1001970015" sldId="461"/>
        </pc:sldMkLst>
      </pc:sldChg>
      <pc:sldChg chg="modSp add mod setBg">
        <pc:chgData name="Ellis, Colter" userId="1ad27a65-95df-4364-a985-68d10c35edf7" providerId="ADAL" clId="{160BD9C1-B5B3-8A4E-8534-C3985521BB98}" dt="2023-10-11T21:53:40.870" v="99" actId="1076"/>
        <pc:sldMkLst>
          <pc:docMk/>
          <pc:sldMk cId="1199260347" sldId="463"/>
        </pc:sldMkLst>
        <pc:graphicFrameChg chg="mod">
          <ac:chgData name="Ellis, Colter" userId="1ad27a65-95df-4364-a985-68d10c35edf7" providerId="ADAL" clId="{160BD9C1-B5B3-8A4E-8534-C3985521BB98}" dt="2023-10-11T21:53:40.870" v="99" actId="1076"/>
          <ac:graphicFrameMkLst>
            <pc:docMk/>
            <pc:sldMk cId="1199260347" sldId="463"/>
            <ac:graphicFrameMk id="3" creationId="{01A486CB-F363-5BC9-1540-F90AC8B77651}"/>
          </ac:graphicFrameMkLst>
        </pc:graphicFrameChg>
      </pc:sldChg>
      <pc:sldChg chg="add setBg">
        <pc:chgData name="Ellis, Colter" userId="1ad27a65-95df-4364-a985-68d10c35edf7" providerId="ADAL" clId="{160BD9C1-B5B3-8A4E-8534-C3985521BB98}" dt="2023-10-11T19:39:50.949" v="2"/>
        <pc:sldMkLst>
          <pc:docMk/>
          <pc:sldMk cId="316579241" sldId="464"/>
        </pc:sldMkLst>
      </pc:sldChg>
      <pc:sldChg chg="modSp add mod setBg">
        <pc:chgData name="Ellis, Colter" userId="1ad27a65-95df-4364-a985-68d10c35edf7" providerId="ADAL" clId="{160BD9C1-B5B3-8A4E-8534-C3985521BB98}" dt="2023-10-11T21:54:16.659" v="102" actId="1076"/>
        <pc:sldMkLst>
          <pc:docMk/>
          <pc:sldMk cId="2196227827" sldId="465"/>
        </pc:sldMkLst>
        <pc:graphicFrameChg chg="mod">
          <ac:chgData name="Ellis, Colter" userId="1ad27a65-95df-4364-a985-68d10c35edf7" providerId="ADAL" clId="{160BD9C1-B5B3-8A4E-8534-C3985521BB98}" dt="2023-10-11T21:54:16.659" v="102" actId="1076"/>
          <ac:graphicFrameMkLst>
            <pc:docMk/>
            <pc:sldMk cId="2196227827" sldId="465"/>
            <ac:graphicFrameMk id="2" creationId="{CD4B7D4D-49A9-360F-B21B-55A94D1F26F3}"/>
          </ac:graphicFrameMkLst>
        </pc:graphicFrameChg>
      </pc:sldChg>
      <pc:sldChg chg="modSp add mod setBg">
        <pc:chgData name="Ellis, Colter" userId="1ad27a65-95df-4364-a985-68d10c35edf7" providerId="ADAL" clId="{160BD9C1-B5B3-8A4E-8534-C3985521BB98}" dt="2023-10-11T21:54:22.523" v="103" actId="1076"/>
        <pc:sldMkLst>
          <pc:docMk/>
          <pc:sldMk cId="2254436055" sldId="466"/>
        </pc:sldMkLst>
        <pc:graphicFrameChg chg="mod">
          <ac:chgData name="Ellis, Colter" userId="1ad27a65-95df-4364-a985-68d10c35edf7" providerId="ADAL" clId="{160BD9C1-B5B3-8A4E-8534-C3985521BB98}" dt="2023-10-11T21:54:22.523" v="103" actId="1076"/>
          <ac:graphicFrameMkLst>
            <pc:docMk/>
            <pc:sldMk cId="2254436055" sldId="466"/>
            <ac:graphicFrameMk id="2" creationId="{CED055DC-6AA1-CADC-5CCF-BB508D215658}"/>
          </ac:graphicFrameMkLst>
        </pc:graphicFrameChg>
      </pc:sldChg>
      <pc:sldChg chg="addSp delSp modSp new mod">
        <pc:chgData name="Ellis, Colter" userId="1ad27a65-95df-4364-a985-68d10c35edf7" providerId="ADAL" clId="{160BD9C1-B5B3-8A4E-8534-C3985521BB98}" dt="2023-10-11T21:02:16.652" v="94" actId="21"/>
        <pc:sldMkLst>
          <pc:docMk/>
          <pc:sldMk cId="3432605234" sldId="467"/>
        </pc:sldMkLst>
        <pc:spChg chg="mod">
          <ac:chgData name="Ellis, Colter" userId="1ad27a65-95df-4364-a985-68d10c35edf7" providerId="ADAL" clId="{160BD9C1-B5B3-8A4E-8534-C3985521BB98}" dt="2023-10-11T20:29:38.708" v="6" actId="242"/>
          <ac:spMkLst>
            <pc:docMk/>
            <pc:sldMk cId="3432605234" sldId="467"/>
            <ac:spMk id="2" creationId="{0B4527BC-4CFC-4593-A9AE-2725627A64AC}"/>
          </ac:spMkLst>
        </pc:spChg>
        <pc:spChg chg="mod">
          <ac:chgData name="Ellis, Colter" userId="1ad27a65-95df-4364-a985-68d10c35edf7" providerId="ADAL" clId="{160BD9C1-B5B3-8A4E-8534-C3985521BB98}" dt="2023-10-11T20:29:58.151" v="92" actId="20577"/>
          <ac:spMkLst>
            <pc:docMk/>
            <pc:sldMk cId="3432605234" sldId="467"/>
            <ac:spMk id="3" creationId="{C43B7F44-E9DE-5377-B518-C57B8EC3B9BF}"/>
          </ac:spMkLst>
        </pc:spChg>
        <pc:picChg chg="add del mod">
          <ac:chgData name="Ellis, Colter" userId="1ad27a65-95df-4364-a985-68d10c35edf7" providerId="ADAL" clId="{160BD9C1-B5B3-8A4E-8534-C3985521BB98}" dt="2023-10-11T21:02:16.652" v="94" actId="21"/>
          <ac:picMkLst>
            <pc:docMk/>
            <pc:sldMk cId="3432605234" sldId="467"/>
            <ac:picMk id="5" creationId="{D25C6C23-A766-5824-D7D5-786C24566644}"/>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montanaedu.sharepoint.com/sites/ClinicalServicesCommittee/Shared%20Documents/CPS%20Statistics/Annual%20Report%20Statistics/Annual%20Report%20Charts%2022-23%20CURREN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montanaedu.sharepoint.com/sites/ClinicalServicesCommittee/Shared%20Documents/CPS%20Statistics/Annual%20Report%20Statistics/Annual%20Report%20Charts%2022-23%20CURRENT.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montanaedu-my.sharepoint.com/personal/t91d954_msu_montana_edu/Documents/Book.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montanaedu-my.sharepoint.com/personal/t91d954_msu_montana_edu/Documents/Book.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montanaedu-my.sharepoint.com/personal/t91d954_msu_montana_edu/Documents/Book.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Titanium\TitaniumSchedule\CPS%20Statistics%20Temporary%20Holding\Annual%20Report%20Data%2022-23\Demographics%20compared%20to%20MSU.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MSU Enrollment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727370838513607"/>
          <c:y val="0.1249868239361646"/>
          <c:w val="0.45043241469816275"/>
          <c:h val="0.75072069116360451"/>
        </c:manualLayout>
      </c:layout>
      <c:doughnutChart>
        <c:varyColors val="1"/>
        <c:ser>
          <c:idx val="0"/>
          <c:order val="0"/>
          <c:dPt>
            <c:idx val="0"/>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01-A02C-4C29-91E2-AA54CA9F9A73}"/>
              </c:ext>
            </c:extLst>
          </c:dPt>
          <c:dPt>
            <c:idx val="1"/>
            <c:bubble3D val="0"/>
            <c:spPr>
              <a:solidFill>
                <a:srgbClr val="E0BE9C"/>
              </a:solidFill>
              <a:ln w="19050">
                <a:solidFill>
                  <a:schemeClr val="lt1"/>
                </a:solidFill>
              </a:ln>
              <a:effectLst/>
            </c:spPr>
            <c:extLst>
              <c:ext xmlns:c16="http://schemas.microsoft.com/office/drawing/2014/chart" uri="{C3380CC4-5D6E-409C-BE32-E72D297353CC}">
                <c16:uniqueId val="{00000003-A02C-4C29-91E2-AA54CA9F9A73}"/>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02C-4C29-91E2-AA54CA9F9A7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'[Annual Report Charts 22-23 CURRENT.xlsx]Idaho State Graphs and MSU Data'!$A$94:$A$95</c:f>
              <c:strCache>
                <c:ptCount val="2"/>
                <c:pt idx="0">
                  <c:v>% of Population that utilizes CPS</c:v>
                </c:pt>
                <c:pt idx="1">
                  <c:v>Total MSU Population of 16,688</c:v>
                </c:pt>
              </c:strCache>
            </c:strRef>
          </c:cat>
          <c:val>
            <c:numRef>
              <c:f>'[Annual Report Charts 22-23 CURRENT.xlsx]Idaho State Graphs and MSU Data'!$B$94:$B$95</c:f>
              <c:numCache>
                <c:formatCode>0.0%</c:formatCode>
                <c:ptCount val="2"/>
                <c:pt idx="0">
                  <c:v>0.10091083413231064</c:v>
                </c:pt>
                <c:pt idx="1">
                  <c:v>0.89908916586768939</c:v>
                </c:pt>
              </c:numCache>
            </c:numRef>
          </c:val>
          <c:extLst>
            <c:ext xmlns:c16="http://schemas.microsoft.com/office/drawing/2014/chart" uri="{C3380CC4-5D6E-409C-BE32-E72D297353CC}">
              <c16:uniqueId val="{00000004-A02C-4C29-91E2-AA54CA9F9A73}"/>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b"/>
      <c:layout>
        <c:manualLayout>
          <c:xMode val="edge"/>
          <c:yMode val="edge"/>
          <c:x val="0"/>
          <c:y val="0.7978010027862984"/>
          <c:w val="0.51506711332136113"/>
          <c:h val="0.1798875291191010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w="38100">
      <a:solidFill>
        <a:schemeClr val="accent1"/>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accent1">
                    <a:lumMod val="75000"/>
                    <a:alpha val="94000"/>
                  </a:schemeClr>
                </a:solidFill>
                <a:latin typeface="+mn-lt"/>
                <a:ea typeface="+mn-ea"/>
                <a:cs typeface="+mn-cs"/>
              </a:defRPr>
            </a:pPr>
            <a:r>
              <a:rPr lang="en-US">
                <a:solidFill>
                  <a:schemeClr val="tx1">
                    <a:alpha val="94000"/>
                  </a:schemeClr>
                </a:solidFill>
              </a:rPr>
              <a:t>TOP 5 Presenting Concerns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accent1">
                  <a:lumMod val="75000"/>
                  <a:alpha val="94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2">
                <a:lumMod val="75000"/>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'[Annual Report Charts 22-23 CURRENT.xlsx]Idaho State Graphs and MSU Data'!$A$141:$A$145</c:f>
              <c:strCache>
                <c:ptCount val="5"/>
                <c:pt idx="0">
                  <c:v>Anxiety </c:v>
                </c:pt>
                <c:pt idx="1">
                  <c:v>Stress</c:v>
                </c:pt>
                <c:pt idx="2">
                  <c:v>Depression</c:v>
                </c:pt>
                <c:pt idx="3">
                  <c:v>Unhappiness</c:v>
                </c:pt>
                <c:pt idx="4">
                  <c:v>Family/Relationships</c:v>
                </c:pt>
              </c:strCache>
            </c:strRef>
          </c:cat>
          <c:val>
            <c:numRef>
              <c:f>'[Annual Report Charts 22-23 CURRENT.xlsx]Idaho State Graphs and MSU Data'!$B$141:$B$145</c:f>
              <c:numCache>
                <c:formatCode>0.00%</c:formatCode>
                <c:ptCount val="5"/>
                <c:pt idx="0">
                  <c:v>0.78300000000000003</c:v>
                </c:pt>
                <c:pt idx="1">
                  <c:v>0.67400000000000004</c:v>
                </c:pt>
                <c:pt idx="2">
                  <c:v>0.58099999999999996</c:v>
                </c:pt>
                <c:pt idx="3">
                  <c:v>0.48599999999999999</c:v>
                </c:pt>
                <c:pt idx="4">
                  <c:v>0.46400000000000002</c:v>
                </c:pt>
              </c:numCache>
            </c:numRef>
          </c:val>
          <c:extLst>
            <c:ext xmlns:c16="http://schemas.microsoft.com/office/drawing/2014/chart" uri="{C3380CC4-5D6E-409C-BE32-E72D297353CC}">
              <c16:uniqueId val="{00000000-AAF3-4286-9148-10BEA40AAD2B}"/>
            </c:ext>
          </c:extLst>
        </c:ser>
        <c:dLbls>
          <c:showLegendKey val="0"/>
          <c:showVal val="0"/>
          <c:showCatName val="0"/>
          <c:showSerName val="0"/>
          <c:showPercent val="0"/>
          <c:showBubbleSize val="0"/>
        </c:dLbls>
        <c:gapWidth val="219"/>
        <c:overlap val="-27"/>
        <c:axId val="1874634015"/>
        <c:axId val="1874614463"/>
      </c:barChart>
      <c:catAx>
        <c:axId val="18746340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874614463"/>
        <c:crosses val="autoZero"/>
        <c:auto val="1"/>
        <c:lblAlgn val="ctr"/>
        <c:lblOffset val="100"/>
        <c:noMultiLvlLbl val="0"/>
      </c:catAx>
      <c:valAx>
        <c:axId val="1874614463"/>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alpha val="66000"/>
                  </a:schemeClr>
                </a:solidFill>
                <a:latin typeface="+mn-lt"/>
                <a:ea typeface="+mn-ea"/>
                <a:cs typeface="+mn-cs"/>
              </a:defRPr>
            </a:pPr>
            <a:endParaRPr lang="en-US"/>
          </a:p>
        </c:txPr>
        <c:crossAx val="1874634015"/>
        <c:crosses val="autoZero"/>
        <c:crossBetween val="between"/>
      </c:valAx>
      <c:spPr>
        <a:noFill/>
        <a:ln>
          <a:noFill/>
        </a:ln>
        <a:effectLst/>
      </c:spPr>
    </c:plotArea>
    <c:plotVisOnly val="1"/>
    <c:dispBlanksAs val="gap"/>
    <c:showDLblsOverMax val="0"/>
  </c:chart>
  <c:spPr>
    <a:noFill/>
    <a:ln w="38100" cap="flat" cmpd="sng" algn="ctr">
      <a:solidFill>
        <a:schemeClr val="accent1"/>
      </a:solidFill>
      <a:round/>
    </a:ln>
    <a:effectLst/>
  </c:spPr>
  <c:txPr>
    <a:bodyPr/>
    <a:lstStyle/>
    <a:p>
      <a:pPr>
        <a:defRPr>
          <a:solidFill>
            <a:schemeClr val="accent1">
              <a:lumMod val="50000"/>
            </a:schemeClr>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en-US" sz="2800"/>
              <a:t>CPS Crisis Appointments</a:t>
            </a:r>
          </a:p>
        </c:rich>
      </c:tx>
      <c:layout>
        <c:manualLayout>
          <c:xMode val="edge"/>
          <c:yMode val="edge"/>
          <c:x val="0.3145101826372419"/>
          <c:y val="1.7276865788203626E-2"/>
        </c:manualLayout>
      </c:layout>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Sheet1!$B$38</c:f>
              <c:strCache>
                <c:ptCount val="1"/>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tx2"/>
                </a:solidFill>
                <a:prstDash val="sysDot"/>
              </a:ln>
              <a:effectLst/>
            </c:spPr>
            <c:trendlineType val="linear"/>
            <c:dispRSqr val="0"/>
            <c:dispEq val="0"/>
          </c:trendline>
          <c:cat>
            <c:strRef>
              <c:f>Sheet1!$A$39:$A$46</c:f>
              <c:strCache>
                <c:ptCount val="8"/>
                <c:pt idx="0">
                  <c:v>AY 15-16</c:v>
                </c:pt>
                <c:pt idx="1">
                  <c:v>AY 16-17</c:v>
                </c:pt>
                <c:pt idx="2">
                  <c:v>AY 17-18</c:v>
                </c:pt>
                <c:pt idx="3">
                  <c:v>AY 18-19</c:v>
                </c:pt>
                <c:pt idx="4">
                  <c:v>AY 19-20</c:v>
                </c:pt>
                <c:pt idx="5">
                  <c:v>AY 20-21</c:v>
                </c:pt>
                <c:pt idx="6">
                  <c:v>AY 21-22</c:v>
                </c:pt>
                <c:pt idx="7">
                  <c:v>AY 22-23</c:v>
                </c:pt>
              </c:strCache>
            </c:strRef>
          </c:cat>
          <c:val>
            <c:numRef>
              <c:f>Sheet1!$B$39:$B$46</c:f>
              <c:numCache>
                <c:formatCode>General</c:formatCode>
                <c:ptCount val="8"/>
                <c:pt idx="0">
                  <c:v>312</c:v>
                </c:pt>
                <c:pt idx="1">
                  <c:v>392</c:v>
                </c:pt>
                <c:pt idx="2">
                  <c:v>516</c:v>
                </c:pt>
                <c:pt idx="3">
                  <c:v>613</c:v>
                </c:pt>
                <c:pt idx="4">
                  <c:v>377</c:v>
                </c:pt>
                <c:pt idx="5">
                  <c:v>295</c:v>
                </c:pt>
                <c:pt idx="6">
                  <c:v>700</c:v>
                </c:pt>
                <c:pt idx="7">
                  <c:v>630</c:v>
                </c:pt>
              </c:numCache>
            </c:numRef>
          </c:val>
          <c:extLst>
            <c:ext xmlns:c16="http://schemas.microsoft.com/office/drawing/2014/chart" uri="{C3380CC4-5D6E-409C-BE32-E72D297353CC}">
              <c16:uniqueId val="{00000001-268C-4711-BADF-44E7AB9B5001}"/>
            </c:ext>
          </c:extLst>
        </c:ser>
        <c:dLbls>
          <c:dLblPos val="outEnd"/>
          <c:showLegendKey val="0"/>
          <c:showVal val="1"/>
          <c:showCatName val="0"/>
          <c:showSerName val="0"/>
          <c:showPercent val="0"/>
          <c:showBubbleSize val="0"/>
        </c:dLbls>
        <c:gapWidth val="219"/>
        <c:overlap val="-27"/>
        <c:axId val="1553795055"/>
        <c:axId val="1371708943"/>
      </c:barChart>
      <c:catAx>
        <c:axId val="15537950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71708943"/>
        <c:crosses val="autoZero"/>
        <c:auto val="1"/>
        <c:lblAlgn val="ctr"/>
        <c:lblOffset val="100"/>
        <c:noMultiLvlLbl val="0"/>
      </c:catAx>
      <c:valAx>
        <c:axId val="137170894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5379505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a:t>Utilization</a:t>
            </a:r>
            <a:r>
              <a:rPr lang="en-US" sz="2400" baseline="0"/>
              <a:t> of CPS Clinical Services by College</a:t>
            </a:r>
            <a:endParaRPr lang="en-US" sz="2400"/>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0859816896110492E-2"/>
          <c:y val="0.1090233126370224"/>
          <c:w val="0.91811145388757853"/>
          <c:h val="0.78448446103124525"/>
        </c:manualLayout>
      </c:layout>
      <c:barChart>
        <c:barDir val="col"/>
        <c:grouping val="clustered"/>
        <c:varyColors val="0"/>
        <c:ser>
          <c:idx val="1"/>
          <c:order val="1"/>
          <c:tx>
            <c:strRef>
              <c:f>Sheet1!$A$5</c:f>
              <c:strCache>
                <c:ptCount val="1"/>
                <c:pt idx="0">
                  <c:v>Total students by college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Sheet1!$B$3:$J$3</c:f>
              <c:strCache>
                <c:ptCount val="9"/>
                <c:pt idx="0">
                  <c:v>Letters &amp; Science</c:v>
                </c:pt>
                <c:pt idx="1">
                  <c:v>Engineering</c:v>
                </c:pt>
                <c:pt idx="2">
                  <c:v>Education/ HHD</c:v>
                </c:pt>
                <c:pt idx="3">
                  <c:v>Arts/ Architecture</c:v>
                </c:pt>
                <c:pt idx="4">
                  <c:v>Agriculture</c:v>
                </c:pt>
                <c:pt idx="5">
                  <c:v>Business</c:v>
                </c:pt>
                <c:pt idx="6">
                  <c:v>Nursing</c:v>
                </c:pt>
                <c:pt idx="7">
                  <c:v>University Studies</c:v>
                </c:pt>
                <c:pt idx="8">
                  <c:v>Gallatin College</c:v>
                </c:pt>
              </c:strCache>
            </c:strRef>
          </c:cat>
          <c:val>
            <c:numRef>
              <c:f>Sheet1!$B$5:$J$5</c:f>
              <c:numCache>
                <c:formatCode>General</c:formatCode>
                <c:ptCount val="9"/>
                <c:pt idx="0">
                  <c:v>3571</c:v>
                </c:pt>
                <c:pt idx="1">
                  <c:v>3427</c:v>
                </c:pt>
                <c:pt idx="2">
                  <c:v>1627</c:v>
                </c:pt>
                <c:pt idx="3">
                  <c:v>1187</c:v>
                </c:pt>
                <c:pt idx="4">
                  <c:v>1965</c:v>
                </c:pt>
                <c:pt idx="5">
                  <c:v>1966</c:v>
                </c:pt>
                <c:pt idx="6">
                  <c:v>1255</c:v>
                </c:pt>
                <c:pt idx="7">
                  <c:v>705</c:v>
                </c:pt>
                <c:pt idx="8">
                  <c:v>750</c:v>
                </c:pt>
              </c:numCache>
            </c:numRef>
          </c:val>
          <c:extLst>
            <c:ext xmlns:c16="http://schemas.microsoft.com/office/drawing/2014/chart" uri="{C3380CC4-5D6E-409C-BE32-E72D297353CC}">
              <c16:uniqueId val="{00000000-4DCC-4ACB-9720-89087DFF6A10}"/>
            </c:ext>
          </c:extLst>
        </c:ser>
        <c:ser>
          <c:idx val="2"/>
          <c:order val="2"/>
          <c:tx>
            <c:strRef>
              <c:f>Sheet1!$A$6</c:f>
              <c:strCache>
                <c:ptCount val="1"/>
                <c:pt idx="0">
                  <c:v>CPS clients by college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Sheet1!$B$3:$J$3</c:f>
              <c:strCache>
                <c:ptCount val="9"/>
                <c:pt idx="0">
                  <c:v>Letters &amp; Science</c:v>
                </c:pt>
                <c:pt idx="1">
                  <c:v>Engineering</c:v>
                </c:pt>
                <c:pt idx="2">
                  <c:v>Education/ HHD</c:v>
                </c:pt>
                <c:pt idx="3">
                  <c:v>Arts/ Architecture</c:v>
                </c:pt>
                <c:pt idx="4">
                  <c:v>Agriculture</c:v>
                </c:pt>
                <c:pt idx="5">
                  <c:v>Business</c:v>
                </c:pt>
                <c:pt idx="6">
                  <c:v>Nursing</c:v>
                </c:pt>
                <c:pt idx="7">
                  <c:v>University Studies</c:v>
                </c:pt>
                <c:pt idx="8">
                  <c:v>Gallatin College</c:v>
                </c:pt>
              </c:strCache>
            </c:strRef>
          </c:cat>
          <c:val>
            <c:numRef>
              <c:f>Sheet1!$B$6:$J$6</c:f>
              <c:numCache>
                <c:formatCode>0</c:formatCode>
                <c:ptCount val="9"/>
                <c:pt idx="0">
                  <c:v>457</c:v>
                </c:pt>
                <c:pt idx="1">
                  <c:v>313</c:v>
                </c:pt>
                <c:pt idx="2">
                  <c:v>155</c:v>
                </c:pt>
                <c:pt idx="3">
                  <c:v>143</c:v>
                </c:pt>
                <c:pt idx="4">
                  <c:v>201</c:v>
                </c:pt>
                <c:pt idx="5">
                  <c:v>148</c:v>
                </c:pt>
                <c:pt idx="6">
                  <c:v>85</c:v>
                </c:pt>
                <c:pt idx="7">
                  <c:v>70</c:v>
                </c:pt>
                <c:pt idx="8">
                  <c:v>20</c:v>
                </c:pt>
              </c:numCache>
            </c:numRef>
          </c:val>
          <c:extLst>
            <c:ext xmlns:c16="http://schemas.microsoft.com/office/drawing/2014/chart" uri="{C3380CC4-5D6E-409C-BE32-E72D297353CC}">
              <c16:uniqueId val="{00000001-4DCC-4ACB-9720-89087DFF6A10}"/>
            </c:ext>
          </c:extLst>
        </c:ser>
        <c:dLbls>
          <c:showLegendKey val="0"/>
          <c:showVal val="0"/>
          <c:showCatName val="0"/>
          <c:showSerName val="0"/>
          <c:showPercent val="0"/>
          <c:showBubbleSize val="0"/>
        </c:dLbls>
        <c:gapWidth val="219"/>
        <c:overlap val="-27"/>
        <c:axId val="294726303"/>
        <c:axId val="880921247"/>
        <c:extLst>
          <c:ext xmlns:c15="http://schemas.microsoft.com/office/drawing/2012/chart" uri="{02D57815-91ED-43cb-92C2-25804820EDAC}">
            <c15:filteredBarSeries>
              <c15:ser>
                <c:idx val="0"/>
                <c:order val="0"/>
                <c:tx>
                  <c:strRef>
                    <c:extLst>
                      <c:ext uri="{02D57815-91ED-43cb-92C2-25804820EDAC}">
                        <c15:formulaRef>
                          <c15:sqref>Sheet1!$A$4</c15:sqref>
                        </c15:formulaRef>
                      </c:ext>
                    </c:extLst>
                    <c:strCache>
                      <c:ptCount val="1"/>
                    </c:strCache>
                  </c:strRef>
                </c:tx>
                <c:spPr>
                  <a:solidFill>
                    <a:schemeClr val="accent1"/>
                  </a:solidFill>
                  <a:ln>
                    <a:noFill/>
                  </a:ln>
                  <a:effectLst/>
                </c:spPr>
                <c:invertIfNegative val="0"/>
                <c:cat>
                  <c:strRef>
                    <c:extLst>
                      <c:ext uri="{02D57815-91ED-43cb-92C2-25804820EDAC}">
                        <c15:formulaRef>
                          <c15:sqref>Sheet1!$B$3:$J$3</c15:sqref>
                        </c15:formulaRef>
                      </c:ext>
                    </c:extLst>
                    <c:strCache>
                      <c:ptCount val="9"/>
                      <c:pt idx="0">
                        <c:v>Letters &amp; Science</c:v>
                      </c:pt>
                      <c:pt idx="1">
                        <c:v>Engineering</c:v>
                      </c:pt>
                      <c:pt idx="2">
                        <c:v>Education/ HHD</c:v>
                      </c:pt>
                      <c:pt idx="3">
                        <c:v>Arts/ Architecture</c:v>
                      </c:pt>
                      <c:pt idx="4">
                        <c:v>Agriculture</c:v>
                      </c:pt>
                      <c:pt idx="5">
                        <c:v>Business</c:v>
                      </c:pt>
                      <c:pt idx="6">
                        <c:v>Nursing</c:v>
                      </c:pt>
                      <c:pt idx="7">
                        <c:v>University Studies</c:v>
                      </c:pt>
                      <c:pt idx="8">
                        <c:v>Gallatin College</c:v>
                      </c:pt>
                    </c:strCache>
                  </c:strRef>
                </c:cat>
                <c:val>
                  <c:numRef>
                    <c:extLst>
                      <c:ext uri="{02D57815-91ED-43cb-92C2-25804820EDAC}">
                        <c15:formulaRef>
                          <c15:sqref>Sheet1!$B$4:$J$4</c15:sqref>
                        </c15:formulaRef>
                      </c:ext>
                    </c:extLst>
                    <c:numCache>
                      <c:formatCode>General</c:formatCode>
                      <c:ptCount val="9"/>
                    </c:numCache>
                  </c:numRef>
                </c:val>
                <c:extLst>
                  <c:ext xmlns:c16="http://schemas.microsoft.com/office/drawing/2014/chart" uri="{C3380CC4-5D6E-409C-BE32-E72D297353CC}">
                    <c16:uniqueId val="{00000003-4DCC-4ACB-9720-89087DFF6A10}"/>
                  </c:ext>
                </c:extLst>
              </c15:ser>
            </c15:filteredBarSeries>
          </c:ext>
        </c:extLst>
      </c:barChart>
      <c:lineChart>
        <c:grouping val="standard"/>
        <c:varyColors val="0"/>
        <c:ser>
          <c:idx val="3"/>
          <c:order val="3"/>
          <c:tx>
            <c:strRef>
              <c:f>Sheet1!$A$7</c:f>
              <c:strCache>
                <c:ptCount val="1"/>
                <c:pt idx="0">
                  <c:v>% of college that utilized CPS</c:v>
                </c:pt>
              </c:strCache>
            </c:strRef>
          </c:tx>
          <c:spPr>
            <a:ln w="28575" cap="rnd">
              <a:solidFill>
                <a:schemeClr val="accent4"/>
              </a:solidFill>
              <a:round/>
            </a:ln>
            <a:effectLst/>
          </c:spPr>
          <c:marker>
            <c:symbol val="none"/>
          </c:marker>
          <c:cat>
            <c:strRef>
              <c:f>Sheet1!$B$3:$J$3</c:f>
              <c:strCache>
                <c:ptCount val="9"/>
                <c:pt idx="0">
                  <c:v>Letters &amp; Science</c:v>
                </c:pt>
                <c:pt idx="1">
                  <c:v>Engineering</c:v>
                </c:pt>
                <c:pt idx="2">
                  <c:v>Education/ HHD</c:v>
                </c:pt>
                <c:pt idx="3">
                  <c:v>Arts/ Architecture</c:v>
                </c:pt>
                <c:pt idx="4">
                  <c:v>Agriculture</c:v>
                </c:pt>
                <c:pt idx="5">
                  <c:v>Business</c:v>
                </c:pt>
                <c:pt idx="6">
                  <c:v>Nursing</c:v>
                </c:pt>
                <c:pt idx="7">
                  <c:v>University Studies</c:v>
                </c:pt>
                <c:pt idx="8">
                  <c:v>Gallatin College</c:v>
                </c:pt>
              </c:strCache>
            </c:strRef>
          </c:cat>
          <c:val>
            <c:numRef>
              <c:f>Sheet1!$B$7:$J$7</c:f>
              <c:numCache>
                <c:formatCode>0.0%</c:formatCode>
                <c:ptCount val="9"/>
                <c:pt idx="0">
                  <c:v>0.12797535704284513</c:v>
                </c:pt>
                <c:pt idx="1">
                  <c:v>9.1333527866939018E-2</c:v>
                </c:pt>
                <c:pt idx="2">
                  <c:v>9.526736324523663E-2</c:v>
                </c:pt>
                <c:pt idx="3">
                  <c:v>0.12047177759056445</c:v>
                </c:pt>
                <c:pt idx="4">
                  <c:v>0.10229007633587786</c:v>
                </c:pt>
                <c:pt idx="5">
                  <c:v>7.5279755849440494E-2</c:v>
                </c:pt>
                <c:pt idx="6">
                  <c:v>6.7729083665338641E-2</c:v>
                </c:pt>
                <c:pt idx="7">
                  <c:v>9.9290780141843976E-2</c:v>
                </c:pt>
                <c:pt idx="8">
                  <c:v>2.6666666666666668E-2</c:v>
                </c:pt>
              </c:numCache>
            </c:numRef>
          </c:val>
          <c:smooth val="0"/>
          <c:extLst>
            <c:ext xmlns:c16="http://schemas.microsoft.com/office/drawing/2014/chart" uri="{C3380CC4-5D6E-409C-BE32-E72D297353CC}">
              <c16:uniqueId val="{00000002-4DCC-4ACB-9720-89087DFF6A10}"/>
            </c:ext>
          </c:extLst>
        </c:ser>
        <c:dLbls>
          <c:showLegendKey val="0"/>
          <c:showVal val="0"/>
          <c:showCatName val="0"/>
          <c:showSerName val="0"/>
          <c:showPercent val="0"/>
          <c:showBubbleSize val="0"/>
        </c:dLbls>
        <c:marker val="1"/>
        <c:smooth val="0"/>
        <c:axId val="294728703"/>
        <c:axId val="880922735"/>
      </c:lineChart>
      <c:catAx>
        <c:axId val="2947263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80921247"/>
        <c:crosses val="autoZero"/>
        <c:auto val="1"/>
        <c:lblAlgn val="ctr"/>
        <c:lblOffset val="100"/>
        <c:noMultiLvlLbl val="0"/>
      </c:catAx>
      <c:valAx>
        <c:axId val="88092124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4726303"/>
        <c:crosses val="autoZero"/>
        <c:crossBetween val="between"/>
      </c:valAx>
      <c:valAx>
        <c:axId val="880922735"/>
        <c:scaling>
          <c:orientation val="minMax"/>
        </c:scaling>
        <c:delete val="0"/>
        <c:axPos val="r"/>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4728703"/>
        <c:crosses val="max"/>
        <c:crossBetween val="between"/>
      </c:valAx>
      <c:catAx>
        <c:axId val="294728703"/>
        <c:scaling>
          <c:orientation val="minMax"/>
        </c:scaling>
        <c:delete val="1"/>
        <c:axPos val="b"/>
        <c:numFmt formatCode="General" sourceLinked="1"/>
        <c:majorTickMark val="none"/>
        <c:minorTickMark val="none"/>
        <c:tickLblPos val="nextTo"/>
        <c:crossAx val="880922735"/>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a:t>Source of Referral</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Sheet1!$B$56</c:f>
              <c:strCache>
                <c:ptCount val="1"/>
              </c:strCache>
            </c:strRef>
          </c:tx>
          <c:spPr>
            <a:solidFill>
              <a:schemeClr val="accent1"/>
            </a:solidFill>
            <a:ln>
              <a:noFill/>
            </a:ln>
            <a:effectLst/>
          </c:spPr>
          <c:invertIfNegative val="0"/>
          <c:dPt>
            <c:idx val="7"/>
            <c:invertIfNegative val="0"/>
            <c:bubble3D val="0"/>
            <c:spPr>
              <a:solidFill>
                <a:schemeClr val="bg2">
                  <a:lumMod val="50000"/>
                </a:schemeClr>
              </a:solidFill>
              <a:ln>
                <a:noFill/>
              </a:ln>
              <a:effectLst/>
            </c:spPr>
            <c:extLst>
              <c:ext xmlns:c16="http://schemas.microsoft.com/office/drawing/2014/chart" uri="{C3380CC4-5D6E-409C-BE32-E72D297353CC}">
                <c16:uniqueId val="{00000002-067B-41A0-9473-9FE03E14E40E}"/>
              </c:ext>
            </c:extLst>
          </c:dPt>
          <c:dPt>
            <c:idx val="9"/>
            <c:invertIfNegative val="0"/>
            <c:bubble3D val="0"/>
            <c:spPr>
              <a:solidFill>
                <a:schemeClr val="bg2">
                  <a:lumMod val="50000"/>
                </a:schemeClr>
              </a:solidFill>
              <a:ln>
                <a:noFill/>
              </a:ln>
              <a:effectLst/>
            </c:spPr>
            <c:extLst>
              <c:ext xmlns:c16="http://schemas.microsoft.com/office/drawing/2014/chart" uri="{C3380CC4-5D6E-409C-BE32-E72D297353CC}">
                <c16:uniqueId val="{00000001-067B-41A0-9473-9FE03E14E40E}"/>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Sheet1!$A$57:$A$69</c:f>
              <c:strCache>
                <c:ptCount val="13"/>
                <c:pt idx="0">
                  <c:v>Other/No Response</c:v>
                </c:pt>
                <c:pt idx="1">
                  <c:v>Coach/Athletic Staff</c:v>
                </c:pt>
                <c:pt idx="2">
                  <c:v>Voice Center</c:v>
                </c:pt>
                <c:pt idx="3">
                  <c:v>Residence Life Staff</c:v>
                </c:pt>
                <c:pt idx="4">
                  <c:v>Mental Health Screening Program</c:v>
                </c:pt>
                <c:pt idx="5">
                  <c:v>Student Health Services</c:v>
                </c:pt>
                <c:pt idx="6">
                  <c:v>Dean of Students Office</c:v>
                </c:pt>
                <c:pt idx="7">
                  <c:v>Advisor</c:v>
                </c:pt>
                <c:pt idx="8">
                  <c:v>Spouse/Partner</c:v>
                </c:pt>
                <c:pt idx="9">
                  <c:v>Staff/Faculty</c:v>
                </c:pt>
                <c:pt idx="10">
                  <c:v>Parents</c:v>
                </c:pt>
                <c:pt idx="11">
                  <c:v>Friend </c:v>
                </c:pt>
                <c:pt idx="12">
                  <c:v>Self</c:v>
                </c:pt>
              </c:strCache>
            </c:strRef>
          </c:cat>
          <c:val>
            <c:numRef>
              <c:f>Sheet1!$B$57:$B$69</c:f>
              <c:numCache>
                <c:formatCode>General</c:formatCode>
                <c:ptCount val="13"/>
                <c:pt idx="0">
                  <c:v>241</c:v>
                </c:pt>
                <c:pt idx="1">
                  <c:v>15</c:v>
                </c:pt>
                <c:pt idx="2">
                  <c:v>26</c:v>
                </c:pt>
                <c:pt idx="3">
                  <c:v>38</c:v>
                </c:pt>
                <c:pt idx="4">
                  <c:v>41</c:v>
                </c:pt>
                <c:pt idx="5">
                  <c:v>41</c:v>
                </c:pt>
                <c:pt idx="6">
                  <c:v>55</c:v>
                </c:pt>
                <c:pt idx="7">
                  <c:v>90</c:v>
                </c:pt>
                <c:pt idx="8">
                  <c:v>96</c:v>
                </c:pt>
                <c:pt idx="9">
                  <c:v>142</c:v>
                </c:pt>
                <c:pt idx="10">
                  <c:v>205</c:v>
                </c:pt>
                <c:pt idx="11">
                  <c:v>325</c:v>
                </c:pt>
                <c:pt idx="12">
                  <c:v>989</c:v>
                </c:pt>
              </c:numCache>
            </c:numRef>
          </c:val>
          <c:extLst>
            <c:ext xmlns:c16="http://schemas.microsoft.com/office/drawing/2014/chart" uri="{C3380CC4-5D6E-409C-BE32-E72D297353CC}">
              <c16:uniqueId val="{00000000-067B-41A0-9473-9FE03E14E40E}"/>
            </c:ext>
          </c:extLst>
        </c:ser>
        <c:dLbls>
          <c:dLblPos val="outEnd"/>
          <c:showLegendKey val="0"/>
          <c:showVal val="1"/>
          <c:showCatName val="0"/>
          <c:showSerName val="0"/>
          <c:showPercent val="0"/>
          <c:showBubbleSize val="0"/>
        </c:dLbls>
        <c:gapWidth val="182"/>
        <c:axId val="1553796015"/>
        <c:axId val="1371709935"/>
      </c:barChart>
      <c:catAx>
        <c:axId val="155379601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71709935"/>
        <c:crosses val="autoZero"/>
        <c:auto val="1"/>
        <c:lblAlgn val="ctr"/>
        <c:lblOffset val="100"/>
        <c:noMultiLvlLbl val="0"/>
      </c:catAx>
      <c:valAx>
        <c:axId val="1371709935"/>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5379601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a:t>Race/Ethnicity</a:t>
            </a:r>
            <a:r>
              <a:rPr lang="en-US" sz="2000" baseline="0"/>
              <a:t> 2022-23</a:t>
            </a:r>
            <a:endParaRPr lang="en-US" sz="2000"/>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Sheet1!$B$8</c:f>
              <c:strCache>
                <c:ptCount val="1"/>
              </c:strCache>
            </c:strRef>
          </c:tx>
          <c:spPr>
            <a:solidFill>
              <a:schemeClr val="accent1"/>
            </a:solidFill>
            <a:ln>
              <a:noFill/>
            </a:ln>
            <a:effectLst/>
          </c:spPr>
          <c:invertIfNegative val="0"/>
          <c:cat>
            <c:strRef>
              <c:f>Sheet1!$A$9:$A$14</c:f>
              <c:strCache>
                <c:ptCount val="6"/>
                <c:pt idx="0">
                  <c:v>African American / Black</c:v>
                </c:pt>
                <c:pt idx="1">
                  <c:v>American Indian or Alaskan Native</c:v>
                </c:pt>
                <c:pt idx="2">
                  <c:v>Asian American / Asian </c:v>
                </c:pt>
                <c:pt idx="3">
                  <c:v>Hispanic / Latino/a </c:v>
                </c:pt>
                <c:pt idx="4">
                  <c:v>Native Hawaiian or Pacific Islander</c:v>
                </c:pt>
                <c:pt idx="5">
                  <c:v>Multi-racial</c:v>
                </c:pt>
              </c:strCache>
            </c:strRef>
          </c:cat>
          <c:val>
            <c:numRef>
              <c:f>Sheet1!$B$9:$B$14</c:f>
            </c:numRef>
          </c:val>
          <c:extLst>
            <c:ext xmlns:c16="http://schemas.microsoft.com/office/drawing/2014/chart" uri="{C3380CC4-5D6E-409C-BE32-E72D297353CC}">
              <c16:uniqueId val="{00000000-2D28-4536-B736-912D9A3DD6BB}"/>
            </c:ext>
          </c:extLst>
        </c:ser>
        <c:ser>
          <c:idx val="1"/>
          <c:order val="1"/>
          <c:tx>
            <c:strRef>
              <c:f>Sheet1!$C$8</c:f>
              <c:strCache>
                <c:ptCount val="1"/>
                <c:pt idx="0">
                  <c:v>CPS  </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Sheet1!$A$9:$A$14</c:f>
              <c:strCache>
                <c:ptCount val="6"/>
                <c:pt idx="0">
                  <c:v>African American / Black</c:v>
                </c:pt>
                <c:pt idx="1">
                  <c:v>American Indian or Alaskan Native</c:v>
                </c:pt>
                <c:pt idx="2">
                  <c:v>Asian American / Asian </c:v>
                </c:pt>
                <c:pt idx="3">
                  <c:v>Hispanic / Latino/a </c:v>
                </c:pt>
                <c:pt idx="4">
                  <c:v>Native Hawaiian or Pacific Islander</c:v>
                </c:pt>
                <c:pt idx="5">
                  <c:v>Multi-racial</c:v>
                </c:pt>
              </c:strCache>
            </c:strRef>
          </c:cat>
          <c:val>
            <c:numRef>
              <c:f>Sheet1!$C$9:$C$14</c:f>
              <c:numCache>
                <c:formatCode>0.00%</c:formatCode>
                <c:ptCount val="6"/>
                <c:pt idx="0">
                  <c:v>9.5751047277079591E-3</c:v>
                </c:pt>
                <c:pt idx="1">
                  <c:v>2.5134649910233394E-2</c:v>
                </c:pt>
                <c:pt idx="2">
                  <c:v>3.231597845601436E-2</c:v>
                </c:pt>
                <c:pt idx="3">
                  <c:v>3.8300418910831836E-2</c:v>
                </c:pt>
                <c:pt idx="4">
                  <c:v>4.1891083183722318E-3</c:v>
                </c:pt>
                <c:pt idx="5">
                  <c:v>4.1292639138240578E-2</c:v>
                </c:pt>
              </c:numCache>
            </c:numRef>
          </c:val>
          <c:extLst>
            <c:ext xmlns:c16="http://schemas.microsoft.com/office/drawing/2014/chart" uri="{C3380CC4-5D6E-409C-BE32-E72D297353CC}">
              <c16:uniqueId val="{00000001-2D28-4536-B736-912D9A3DD6BB}"/>
            </c:ext>
          </c:extLst>
        </c:ser>
        <c:ser>
          <c:idx val="3"/>
          <c:order val="3"/>
          <c:tx>
            <c:strRef>
              <c:f>Sheet1!$E$8</c:f>
              <c:strCache>
                <c:ptCount val="1"/>
                <c:pt idx="0">
                  <c:v>MSU  </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Sheet1!$A$9:$A$14</c:f>
              <c:strCache>
                <c:ptCount val="6"/>
                <c:pt idx="0">
                  <c:v>African American / Black</c:v>
                </c:pt>
                <c:pt idx="1">
                  <c:v>American Indian or Alaskan Native</c:v>
                </c:pt>
                <c:pt idx="2">
                  <c:v>Asian American / Asian </c:v>
                </c:pt>
                <c:pt idx="3">
                  <c:v>Hispanic / Latino/a </c:v>
                </c:pt>
                <c:pt idx="4">
                  <c:v>Native Hawaiian or Pacific Islander</c:v>
                </c:pt>
                <c:pt idx="5">
                  <c:v>Multi-racial</c:v>
                </c:pt>
              </c:strCache>
            </c:strRef>
          </c:cat>
          <c:val>
            <c:numRef>
              <c:f>Sheet1!$E$9:$E$14</c:f>
              <c:numCache>
                <c:formatCode>0.00%</c:formatCode>
                <c:ptCount val="6"/>
                <c:pt idx="0">
                  <c:v>4.1946308724832215E-3</c:v>
                </c:pt>
                <c:pt idx="1">
                  <c:v>1.3902205177372963E-2</c:v>
                </c:pt>
                <c:pt idx="2">
                  <c:v>1.1565196548418024E-2</c:v>
                </c:pt>
                <c:pt idx="3">
                  <c:v>5.5309204218600194E-2</c:v>
                </c:pt>
                <c:pt idx="4">
                  <c:v>4.1946308724832214E-4</c:v>
                </c:pt>
                <c:pt idx="5">
                  <c:v>5.3331735378715245E-2</c:v>
                </c:pt>
              </c:numCache>
            </c:numRef>
          </c:val>
          <c:extLst>
            <c:ext xmlns:c16="http://schemas.microsoft.com/office/drawing/2014/chart" uri="{C3380CC4-5D6E-409C-BE32-E72D297353CC}">
              <c16:uniqueId val="{00000002-2D28-4536-B736-912D9A3DD6BB}"/>
            </c:ext>
          </c:extLst>
        </c:ser>
        <c:ser>
          <c:idx val="2"/>
          <c:order val="2"/>
          <c:tx>
            <c:strRef>
              <c:f>Sheet1!$D$8</c:f>
              <c:strCache>
                <c:ptCount val="1"/>
              </c:strCache>
            </c:strRef>
          </c:tx>
          <c:spPr>
            <a:solidFill>
              <a:schemeClr val="accent3"/>
            </a:solidFill>
            <a:ln>
              <a:noFill/>
            </a:ln>
            <a:effectLst/>
          </c:spPr>
          <c:invertIfNegative val="0"/>
          <c:cat>
            <c:strRef>
              <c:f>Sheet1!$A$9:$A$14</c:f>
              <c:strCache>
                <c:ptCount val="6"/>
                <c:pt idx="0">
                  <c:v>African American / Black</c:v>
                </c:pt>
                <c:pt idx="1">
                  <c:v>American Indian or Alaskan Native</c:v>
                </c:pt>
                <c:pt idx="2">
                  <c:v>Asian American / Asian </c:v>
                </c:pt>
                <c:pt idx="3">
                  <c:v>Hispanic / Latino/a </c:v>
                </c:pt>
                <c:pt idx="4">
                  <c:v>Native Hawaiian or Pacific Islander</c:v>
                </c:pt>
                <c:pt idx="5">
                  <c:v>Multi-racial</c:v>
                </c:pt>
              </c:strCache>
            </c:strRef>
          </c:cat>
          <c:val>
            <c:numRef>
              <c:f>Sheet1!$D$9:$D$14</c:f>
            </c:numRef>
          </c:val>
          <c:extLst>
            <c:ext xmlns:c16="http://schemas.microsoft.com/office/drawing/2014/chart" uri="{C3380CC4-5D6E-409C-BE32-E72D297353CC}">
              <c16:uniqueId val="{00000003-2D28-4536-B736-912D9A3DD6BB}"/>
            </c:ext>
          </c:extLst>
        </c:ser>
        <c:dLbls>
          <c:showLegendKey val="0"/>
          <c:showVal val="0"/>
          <c:showCatName val="0"/>
          <c:showSerName val="0"/>
          <c:showPercent val="0"/>
          <c:showBubbleSize val="0"/>
        </c:dLbls>
        <c:gapWidth val="219"/>
        <c:overlap val="-27"/>
        <c:axId val="1517022320"/>
        <c:axId val="1214887648"/>
      </c:barChart>
      <c:catAx>
        <c:axId val="1517022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14887648"/>
        <c:crosses val="autoZero"/>
        <c:auto val="1"/>
        <c:lblAlgn val="ctr"/>
        <c:lblOffset val="100"/>
        <c:noMultiLvlLbl val="0"/>
      </c:catAx>
      <c:valAx>
        <c:axId val="1214887648"/>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170223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0FEBD1-0F40-4A01-83EC-0E39B77E8E6D}"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1231F16D-5F33-485B-A8D7-C151BED879C3}">
      <dgm:prSet/>
      <dgm:spPr/>
      <dgm:t>
        <a:bodyPr/>
        <a:lstStyle/>
        <a:p>
          <a:r>
            <a:rPr lang="en-US"/>
            <a:t>National</a:t>
          </a:r>
        </a:p>
      </dgm:t>
    </dgm:pt>
    <dgm:pt modelId="{FDB4D394-98D4-4993-A1BE-6EB8CAECF029}" type="parTrans" cxnId="{CD84BBCB-0817-410F-B5BD-7DD1FFD299E4}">
      <dgm:prSet/>
      <dgm:spPr/>
      <dgm:t>
        <a:bodyPr/>
        <a:lstStyle/>
        <a:p>
          <a:endParaRPr lang="en-US"/>
        </a:p>
      </dgm:t>
    </dgm:pt>
    <dgm:pt modelId="{3FC2C817-5214-482F-979C-B0D10A01E686}" type="sibTrans" cxnId="{CD84BBCB-0817-410F-B5BD-7DD1FFD299E4}">
      <dgm:prSet/>
      <dgm:spPr/>
      <dgm:t>
        <a:bodyPr/>
        <a:lstStyle/>
        <a:p>
          <a:endParaRPr lang="en-US"/>
        </a:p>
      </dgm:t>
    </dgm:pt>
    <dgm:pt modelId="{CBCA6A66-CF05-43E3-9784-EF0B4B3469EE}">
      <dgm:prSet/>
      <dgm:spPr/>
      <dgm:t>
        <a:bodyPr/>
        <a:lstStyle/>
        <a:p>
          <a:r>
            <a:rPr lang="en-US"/>
            <a:t>&gt;60% of college students met criteria for at least one mental health disorder (a 50% increase since 2013)</a:t>
          </a:r>
        </a:p>
      </dgm:t>
    </dgm:pt>
    <dgm:pt modelId="{696860D4-5570-4DDC-814C-7AC36FE43E5D}" type="parTrans" cxnId="{CC2A91E7-20C0-4FB6-87EE-83BBC6027374}">
      <dgm:prSet/>
      <dgm:spPr/>
      <dgm:t>
        <a:bodyPr/>
        <a:lstStyle/>
        <a:p>
          <a:endParaRPr lang="en-US"/>
        </a:p>
      </dgm:t>
    </dgm:pt>
    <dgm:pt modelId="{8EEB0F2B-862C-427D-8CB1-6943D1B7FF5D}" type="sibTrans" cxnId="{CC2A91E7-20C0-4FB6-87EE-83BBC6027374}">
      <dgm:prSet/>
      <dgm:spPr/>
      <dgm:t>
        <a:bodyPr/>
        <a:lstStyle/>
        <a:p>
          <a:endParaRPr lang="en-US"/>
        </a:p>
      </dgm:t>
    </dgm:pt>
    <dgm:pt modelId="{74DA3E36-EFC2-4AC1-9DEB-92F2A6E82151}">
      <dgm:prSet/>
      <dgm:spPr/>
      <dgm:t>
        <a:bodyPr/>
        <a:lstStyle/>
        <a:p>
          <a:r>
            <a:rPr lang="en-US"/>
            <a:t>Between 2009-2015, UCC utilization increased by 30-40% (enrollment grew by 5%)</a:t>
          </a:r>
        </a:p>
      </dgm:t>
    </dgm:pt>
    <dgm:pt modelId="{A798627C-73C7-48A4-8120-BECDB297CB39}" type="parTrans" cxnId="{8B166375-2E21-4062-8664-73876E6F7F09}">
      <dgm:prSet/>
      <dgm:spPr/>
      <dgm:t>
        <a:bodyPr/>
        <a:lstStyle/>
        <a:p>
          <a:endParaRPr lang="en-US"/>
        </a:p>
      </dgm:t>
    </dgm:pt>
    <dgm:pt modelId="{AE41C2EF-6CF6-46A7-A077-600BB02BDE0C}" type="sibTrans" cxnId="{8B166375-2E21-4062-8664-73876E6F7F09}">
      <dgm:prSet/>
      <dgm:spPr/>
      <dgm:t>
        <a:bodyPr/>
        <a:lstStyle/>
        <a:p>
          <a:endParaRPr lang="en-US"/>
        </a:p>
      </dgm:t>
    </dgm:pt>
    <dgm:pt modelId="{77A698B8-B442-497B-94EF-6F0C36AB00AF}">
      <dgm:prSet/>
      <dgm:spPr/>
      <dgm:t>
        <a:bodyPr/>
        <a:lstStyle/>
        <a:p>
          <a:r>
            <a:rPr lang="en-US"/>
            <a:t>Roughly 25% of students screened positive for depression and anxiety </a:t>
          </a:r>
        </a:p>
      </dgm:t>
    </dgm:pt>
    <dgm:pt modelId="{D642070B-193F-499B-8FE7-F4915960EE5C}" type="parTrans" cxnId="{9B1793C3-1DF8-40E2-8C9B-F705942511B4}">
      <dgm:prSet/>
      <dgm:spPr/>
      <dgm:t>
        <a:bodyPr/>
        <a:lstStyle/>
        <a:p>
          <a:endParaRPr lang="en-US"/>
        </a:p>
      </dgm:t>
    </dgm:pt>
    <dgm:pt modelId="{A5598B19-485A-4D83-B2C1-5CDCB1F94D55}" type="sibTrans" cxnId="{9B1793C3-1DF8-40E2-8C9B-F705942511B4}">
      <dgm:prSet/>
      <dgm:spPr/>
      <dgm:t>
        <a:bodyPr/>
        <a:lstStyle/>
        <a:p>
          <a:endParaRPr lang="en-US"/>
        </a:p>
      </dgm:t>
    </dgm:pt>
    <dgm:pt modelId="{24096B00-7009-4AD7-BDCB-560149E66A48}">
      <dgm:prSet/>
      <dgm:spPr/>
      <dgm:t>
        <a:bodyPr/>
        <a:lstStyle/>
        <a:p>
          <a:r>
            <a:rPr lang="en-US"/>
            <a:t>71% agreed that they currently needed help for mental health problems</a:t>
          </a:r>
        </a:p>
      </dgm:t>
    </dgm:pt>
    <dgm:pt modelId="{E4360B2F-4161-4FDC-9E75-025B40A3AAF0}" type="parTrans" cxnId="{D4405BA9-7E3B-48EF-8444-FEB53C5FC398}">
      <dgm:prSet/>
      <dgm:spPr/>
      <dgm:t>
        <a:bodyPr/>
        <a:lstStyle/>
        <a:p>
          <a:endParaRPr lang="en-US"/>
        </a:p>
      </dgm:t>
    </dgm:pt>
    <dgm:pt modelId="{ED19A247-5974-4FFA-92B9-F07D5A637627}" type="sibTrans" cxnId="{D4405BA9-7E3B-48EF-8444-FEB53C5FC398}">
      <dgm:prSet/>
      <dgm:spPr/>
      <dgm:t>
        <a:bodyPr/>
        <a:lstStyle/>
        <a:p>
          <a:endParaRPr lang="en-US"/>
        </a:p>
      </dgm:t>
    </dgm:pt>
    <dgm:pt modelId="{5D4C1CCB-B724-46BD-B0A9-FE82DFB4E1D8}">
      <dgm:prSet/>
      <dgm:spPr/>
      <dgm:t>
        <a:bodyPr/>
        <a:lstStyle/>
        <a:p>
          <a:r>
            <a:rPr lang="en-US"/>
            <a:t>Suicide is the second leading cause of death for college students</a:t>
          </a:r>
        </a:p>
      </dgm:t>
    </dgm:pt>
    <dgm:pt modelId="{31AC3668-EC52-4C90-9E19-8E803E7A7515}" type="parTrans" cxnId="{326826D4-5D75-465B-85D3-537079583796}">
      <dgm:prSet/>
      <dgm:spPr/>
      <dgm:t>
        <a:bodyPr/>
        <a:lstStyle/>
        <a:p>
          <a:endParaRPr lang="en-US"/>
        </a:p>
      </dgm:t>
    </dgm:pt>
    <dgm:pt modelId="{382B2D03-071A-4E87-98AB-BC282E0D2F04}" type="sibTrans" cxnId="{326826D4-5D75-465B-85D3-537079583796}">
      <dgm:prSet/>
      <dgm:spPr/>
      <dgm:t>
        <a:bodyPr/>
        <a:lstStyle/>
        <a:p>
          <a:endParaRPr lang="en-US"/>
        </a:p>
      </dgm:t>
    </dgm:pt>
    <dgm:pt modelId="{5A35C605-1283-4C88-A92C-91D5C322D3CA}">
      <dgm:prSet/>
      <dgm:spPr/>
      <dgm:t>
        <a:bodyPr/>
        <a:lstStyle/>
        <a:p>
          <a:r>
            <a:rPr lang="en-US"/>
            <a:t>MSU (2019)</a:t>
          </a:r>
        </a:p>
      </dgm:t>
    </dgm:pt>
    <dgm:pt modelId="{27D22D4F-49C9-4DB2-908C-9C44E389EF8E}" type="sibTrans" cxnId="{3363DD6C-2346-49F0-8B3A-2A32D8A629BE}">
      <dgm:prSet/>
      <dgm:spPr/>
      <dgm:t>
        <a:bodyPr/>
        <a:lstStyle/>
        <a:p>
          <a:endParaRPr lang="en-US"/>
        </a:p>
      </dgm:t>
    </dgm:pt>
    <dgm:pt modelId="{06B47685-AF5A-4882-B1C0-1BAA6F19D1A0}" type="parTrans" cxnId="{3363DD6C-2346-49F0-8B3A-2A32D8A629BE}">
      <dgm:prSet/>
      <dgm:spPr/>
      <dgm:t>
        <a:bodyPr/>
        <a:lstStyle/>
        <a:p>
          <a:endParaRPr lang="en-US"/>
        </a:p>
      </dgm:t>
    </dgm:pt>
    <dgm:pt modelId="{CFD33D4A-2986-4239-9BF4-7CB69FBA33DC}" type="pres">
      <dgm:prSet presAssocID="{C40FEBD1-0F40-4A01-83EC-0E39B77E8E6D}" presName="linear" presStyleCnt="0">
        <dgm:presLayoutVars>
          <dgm:dir/>
          <dgm:animLvl val="lvl"/>
          <dgm:resizeHandles val="exact"/>
        </dgm:presLayoutVars>
      </dgm:prSet>
      <dgm:spPr/>
    </dgm:pt>
    <dgm:pt modelId="{5EF9F55F-6EFE-42E4-AEEE-B2EA3C7B1191}" type="pres">
      <dgm:prSet presAssocID="{1231F16D-5F33-485B-A8D7-C151BED879C3}" presName="parentLin" presStyleCnt="0"/>
      <dgm:spPr/>
    </dgm:pt>
    <dgm:pt modelId="{71E21740-EC06-41CA-8E6E-6F050473394C}" type="pres">
      <dgm:prSet presAssocID="{1231F16D-5F33-485B-A8D7-C151BED879C3}" presName="parentLeftMargin" presStyleLbl="node1" presStyleIdx="0" presStyleCnt="2"/>
      <dgm:spPr/>
    </dgm:pt>
    <dgm:pt modelId="{8D023D99-F09F-4FF1-B15F-19C85B6706EA}" type="pres">
      <dgm:prSet presAssocID="{1231F16D-5F33-485B-A8D7-C151BED879C3}" presName="parentText" presStyleLbl="node1" presStyleIdx="0" presStyleCnt="2">
        <dgm:presLayoutVars>
          <dgm:chMax val="0"/>
          <dgm:bulletEnabled val="1"/>
        </dgm:presLayoutVars>
      </dgm:prSet>
      <dgm:spPr/>
    </dgm:pt>
    <dgm:pt modelId="{2790B41A-F36B-471A-849A-5F40C8C38891}" type="pres">
      <dgm:prSet presAssocID="{1231F16D-5F33-485B-A8D7-C151BED879C3}" presName="negativeSpace" presStyleCnt="0"/>
      <dgm:spPr/>
    </dgm:pt>
    <dgm:pt modelId="{1A034A55-1251-4776-B37E-80617241EE95}" type="pres">
      <dgm:prSet presAssocID="{1231F16D-5F33-485B-A8D7-C151BED879C3}" presName="childText" presStyleLbl="conFgAcc1" presStyleIdx="0" presStyleCnt="2">
        <dgm:presLayoutVars>
          <dgm:bulletEnabled val="1"/>
        </dgm:presLayoutVars>
      </dgm:prSet>
      <dgm:spPr/>
    </dgm:pt>
    <dgm:pt modelId="{0975F430-2107-4B20-8BB8-4E9E7AFF3EEA}" type="pres">
      <dgm:prSet presAssocID="{3FC2C817-5214-482F-979C-B0D10A01E686}" presName="spaceBetweenRectangles" presStyleCnt="0"/>
      <dgm:spPr/>
    </dgm:pt>
    <dgm:pt modelId="{D1EE2445-D924-4A17-8FCC-D956AF98CC7A}" type="pres">
      <dgm:prSet presAssocID="{5A35C605-1283-4C88-A92C-91D5C322D3CA}" presName="parentLin" presStyleCnt="0"/>
      <dgm:spPr/>
    </dgm:pt>
    <dgm:pt modelId="{BEB50CEF-10CA-4929-9650-F7ACA6F5D04C}" type="pres">
      <dgm:prSet presAssocID="{5A35C605-1283-4C88-A92C-91D5C322D3CA}" presName="parentLeftMargin" presStyleLbl="node1" presStyleIdx="0" presStyleCnt="2"/>
      <dgm:spPr/>
    </dgm:pt>
    <dgm:pt modelId="{C57EB570-3D33-4174-9445-633A9BD07D98}" type="pres">
      <dgm:prSet presAssocID="{5A35C605-1283-4C88-A92C-91D5C322D3CA}" presName="parentText" presStyleLbl="node1" presStyleIdx="1" presStyleCnt="2">
        <dgm:presLayoutVars>
          <dgm:chMax val="0"/>
          <dgm:bulletEnabled val="1"/>
        </dgm:presLayoutVars>
      </dgm:prSet>
      <dgm:spPr/>
    </dgm:pt>
    <dgm:pt modelId="{C374A91F-6A4F-4483-992C-B474888EA523}" type="pres">
      <dgm:prSet presAssocID="{5A35C605-1283-4C88-A92C-91D5C322D3CA}" presName="negativeSpace" presStyleCnt="0"/>
      <dgm:spPr/>
    </dgm:pt>
    <dgm:pt modelId="{6B21D957-DAB0-4786-AF75-626B1514D5AC}" type="pres">
      <dgm:prSet presAssocID="{5A35C605-1283-4C88-A92C-91D5C322D3CA}" presName="childText" presStyleLbl="conFgAcc1" presStyleIdx="1" presStyleCnt="2">
        <dgm:presLayoutVars>
          <dgm:bulletEnabled val="1"/>
        </dgm:presLayoutVars>
      </dgm:prSet>
      <dgm:spPr/>
    </dgm:pt>
  </dgm:ptLst>
  <dgm:cxnLst>
    <dgm:cxn modelId="{16DB9C02-D25A-4893-BED5-8D3496DAF670}" type="presOf" srcId="{24096B00-7009-4AD7-BDCB-560149E66A48}" destId="{6B21D957-DAB0-4786-AF75-626B1514D5AC}" srcOrd="0" destOrd="1" presId="urn:microsoft.com/office/officeart/2005/8/layout/list1"/>
    <dgm:cxn modelId="{84B5526B-818C-4077-B2C3-276D96723D26}" type="presOf" srcId="{5A35C605-1283-4C88-A92C-91D5C322D3CA}" destId="{C57EB570-3D33-4174-9445-633A9BD07D98}" srcOrd="1" destOrd="0" presId="urn:microsoft.com/office/officeart/2005/8/layout/list1"/>
    <dgm:cxn modelId="{3363DD6C-2346-49F0-8B3A-2A32D8A629BE}" srcId="{C40FEBD1-0F40-4A01-83EC-0E39B77E8E6D}" destId="{5A35C605-1283-4C88-A92C-91D5C322D3CA}" srcOrd="1" destOrd="0" parTransId="{06B47685-AF5A-4882-B1C0-1BAA6F19D1A0}" sibTransId="{27D22D4F-49C9-4DB2-908C-9C44E389EF8E}"/>
    <dgm:cxn modelId="{286B3370-09F6-4E8A-8CE6-B27B4447C21F}" type="presOf" srcId="{77A698B8-B442-497B-94EF-6F0C36AB00AF}" destId="{6B21D957-DAB0-4786-AF75-626B1514D5AC}" srcOrd="0" destOrd="0" presId="urn:microsoft.com/office/officeart/2005/8/layout/list1"/>
    <dgm:cxn modelId="{6304C272-C036-4B6E-882A-02E0718C7C48}" type="presOf" srcId="{1231F16D-5F33-485B-A8D7-C151BED879C3}" destId="{71E21740-EC06-41CA-8E6E-6F050473394C}" srcOrd="0" destOrd="0" presId="urn:microsoft.com/office/officeart/2005/8/layout/list1"/>
    <dgm:cxn modelId="{8B166375-2E21-4062-8664-73876E6F7F09}" srcId="{1231F16D-5F33-485B-A8D7-C151BED879C3}" destId="{74DA3E36-EFC2-4AC1-9DEB-92F2A6E82151}" srcOrd="1" destOrd="0" parTransId="{A798627C-73C7-48A4-8120-BECDB297CB39}" sibTransId="{AE41C2EF-6CF6-46A7-A077-600BB02BDE0C}"/>
    <dgm:cxn modelId="{58706B98-7097-4696-BB5B-86B1A9353C44}" type="presOf" srcId="{74DA3E36-EFC2-4AC1-9DEB-92F2A6E82151}" destId="{1A034A55-1251-4776-B37E-80617241EE95}" srcOrd="0" destOrd="1" presId="urn:microsoft.com/office/officeart/2005/8/layout/list1"/>
    <dgm:cxn modelId="{64BFFB99-1B59-477A-8EAA-5612AEA78C5E}" type="presOf" srcId="{1231F16D-5F33-485B-A8D7-C151BED879C3}" destId="{8D023D99-F09F-4FF1-B15F-19C85B6706EA}" srcOrd="1" destOrd="0" presId="urn:microsoft.com/office/officeart/2005/8/layout/list1"/>
    <dgm:cxn modelId="{DB746CA0-DE81-4BB6-BAE6-CBA2235E6976}" type="presOf" srcId="{5A35C605-1283-4C88-A92C-91D5C322D3CA}" destId="{BEB50CEF-10CA-4929-9650-F7ACA6F5D04C}" srcOrd="0" destOrd="0" presId="urn:microsoft.com/office/officeart/2005/8/layout/list1"/>
    <dgm:cxn modelId="{D4405BA9-7E3B-48EF-8444-FEB53C5FC398}" srcId="{5A35C605-1283-4C88-A92C-91D5C322D3CA}" destId="{24096B00-7009-4AD7-BDCB-560149E66A48}" srcOrd="1" destOrd="0" parTransId="{E4360B2F-4161-4FDC-9E75-025B40A3AAF0}" sibTransId="{ED19A247-5974-4FFA-92B9-F07D5A637627}"/>
    <dgm:cxn modelId="{1D153BB7-C342-4A81-80C6-5418C669F967}" type="presOf" srcId="{5D4C1CCB-B724-46BD-B0A9-FE82DFB4E1D8}" destId="{1A034A55-1251-4776-B37E-80617241EE95}" srcOrd="0" destOrd="2" presId="urn:microsoft.com/office/officeart/2005/8/layout/list1"/>
    <dgm:cxn modelId="{D9762BC1-53D4-4123-B8E8-59E5BA64B489}" type="presOf" srcId="{CBCA6A66-CF05-43E3-9784-EF0B4B3469EE}" destId="{1A034A55-1251-4776-B37E-80617241EE95}" srcOrd="0" destOrd="0" presId="urn:microsoft.com/office/officeart/2005/8/layout/list1"/>
    <dgm:cxn modelId="{9B1793C3-1DF8-40E2-8C9B-F705942511B4}" srcId="{5A35C605-1283-4C88-A92C-91D5C322D3CA}" destId="{77A698B8-B442-497B-94EF-6F0C36AB00AF}" srcOrd="0" destOrd="0" parTransId="{D642070B-193F-499B-8FE7-F4915960EE5C}" sibTransId="{A5598B19-485A-4D83-B2C1-5CDCB1F94D55}"/>
    <dgm:cxn modelId="{CD84BBCB-0817-410F-B5BD-7DD1FFD299E4}" srcId="{C40FEBD1-0F40-4A01-83EC-0E39B77E8E6D}" destId="{1231F16D-5F33-485B-A8D7-C151BED879C3}" srcOrd="0" destOrd="0" parTransId="{FDB4D394-98D4-4993-A1BE-6EB8CAECF029}" sibTransId="{3FC2C817-5214-482F-979C-B0D10A01E686}"/>
    <dgm:cxn modelId="{326826D4-5D75-465B-85D3-537079583796}" srcId="{1231F16D-5F33-485B-A8D7-C151BED879C3}" destId="{5D4C1CCB-B724-46BD-B0A9-FE82DFB4E1D8}" srcOrd="2" destOrd="0" parTransId="{31AC3668-EC52-4C90-9E19-8E803E7A7515}" sibTransId="{382B2D03-071A-4E87-98AB-BC282E0D2F04}"/>
    <dgm:cxn modelId="{2D5BE9D8-FC5A-4907-809F-DED6957A3916}" type="presOf" srcId="{C40FEBD1-0F40-4A01-83EC-0E39B77E8E6D}" destId="{CFD33D4A-2986-4239-9BF4-7CB69FBA33DC}" srcOrd="0" destOrd="0" presId="urn:microsoft.com/office/officeart/2005/8/layout/list1"/>
    <dgm:cxn modelId="{CC2A91E7-20C0-4FB6-87EE-83BBC6027374}" srcId="{1231F16D-5F33-485B-A8D7-C151BED879C3}" destId="{CBCA6A66-CF05-43E3-9784-EF0B4B3469EE}" srcOrd="0" destOrd="0" parTransId="{696860D4-5570-4DDC-814C-7AC36FE43E5D}" sibTransId="{8EEB0F2B-862C-427D-8CB1-6943D1B7FF5D}"/>
    <dgm:cxn modelId="{FCE0B560-5534-4A66-8782-CDC4C036501D}" type="presParOf" srcId="{CFD33D4A-2986-4239-9BF4-7CB69FBA33DC}" destId="{5EF9F55F-6EFE-42E4-AEEE-B2EA3C7B1191}" srcOrd="0" destOrd="0" presId="urn:microsoft.com/office/officeart/2005/8/layout/list1"/>
    <dgm:cxn modelId="{95DF518D-79F6-4176-A14D-0E0AA2DF5E3D}" type="presParOf" srcId="{5EF9F55F-6EFE-42E4-AEEE-B2EA3C7B1191}" destId="{71E21740-EC06-41CA-8E6E-6F050473394C}" srcOrd="0" destOrd="0" presId="urn:microsoft.com/office/officeart/2005/8/layout/list1"/>
    <dgm:cxn modelId="{BBF517C6-CB34-4C52-8EBB-DA0C403342FB}" type="presParOf" srcId="{5EF9F55F-6EFE-42E4-AEEE-B2EA3C7B1191}" destId="{8D023D99-F09F-4FF1-B15F-19C85B6706EA}" srcOrd="1" destOrd="0" presId="urn:microsoft.com/office/officeart/2005/8/layout/list1"/>
    <dgm:cxn modelId="{2C6EA65F-73E8-4A81-B681-529058129B25}" type="presParOf" srcId="{CFD33D4A-2986-4239-9BF4-7CB69FBA33DC}" destId="{2790B41A-F36B-471A-849A-5F40C8C38891}" srcOrd="1" destOrd="0" presId="urn:microsoft.com/office/officeart/2005/8/layout/list1"/>
    <dgm:cxn modelId="{17C89CF2-4D1D-49E6-9A98-CF8BD315777E}" type="presParOf" srcId="{CFD33D4A-2986-4239-9BF4-7CB69FBA33DC}" destId="{1A034A55-1251-4776-B37E-80617241EE95}" srcOrd="2" destOrd="0" presId="urn:microsoft.com/office/officeart/2005/8/layout/list1"/>
    <dgm:cxn modelId="{22F3AECA-39B6-4259-92D1-9193F942FB7A}" type="presParOf" srcId="{CFD33D4A-2986-4239-9BF4-7CB69FBA33DC}" destId="{0975F430-2107-4B20-8BB8-4E9E7AFF3EEA}" srcOrd="3" destOrd="0" presId="urn:microsoft.com/office/officeart/2005/8/layout/list1"/>
    <dgm:cxn modelId="{E6ED608F-64AC-4CFC-A956-88928A3F0F0A}" type="presParOf" srcId="{CFD33D4A-2986-4239-9BF4-7CB69FBA33DC}" destId="{D1EE2445-D924-4A17-8FCC-D956AF98CC7A}" srcOrd="4" destOrd="0" presId="urn:microsoft.com/office/officeart/2005/8/layout/list1"/>
    <dgm:cxn modelId="{BFA28570-8722-481D-A1BE-E6A30CC23262}" type="presParOf" srcId="{D1EE2445-D924-4A17-8FCC-D956AF98CC7A}" destId="{BEB50CEF-10CA-4929-9650-F7ACA6F5D04C}" srcOrd="0" destOrd="0" presId="urn:microsoft.com/office/officeart/2005/8/layout/list1"/>
    <dgm:cxn modelId="{70E4B3C9-0D9C-4CBF-826B-C640D5F37FC0}" type="presParOf" srcId="{D1EE2445-D924-4A17-8FCC-D956AF98CC7A}" destId="{C57EB570-3D33-4174-9445-633A9BD07D98}" srcOrd="1" destOrd="0" presId="urn:microsoft.com/office/officeart/2005/8/layout/list1"/>
    <dgm:cxn modelId="{357B4D38-37D2-41F7-985E-55C96EE6B1E2}" type="presParOf" srcId="{CFD33D4A-2986-4239-9BF4-7CB69FBA33DC}" destId="{C374A91F-6A4F-4483-992C-B474888EA523}" srcOrd="5" destOrd="0" presId="urn:microsoft.com/office/officeart/2005/8/layout/list1"/>
    <dgm:cxn modelId="{B2DA5279-D967-45E2-8C94-48EC81B30E83}" type="presParOf" srcId="{CFD33D4A-2986-4239-9BF4-7CB69FBA33DC}" destId="{6B21D957-DAB0-4786-AF75-626B1514D5AC}"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1C9E248-9CAB-4A00-8B7F-A38154E5FF2D}" type="doc">
      <dgm:prSet loTypeId="urn:microsoft.com/office/officeart/2005/8/layout/matrix3" loCatId="matrix" qsTypeId="urn:microsoft.com/office/officeart/2005/8/quickstyle/simple1" qsCatId="simple" csTypeId="urn:microsoft.com/office/officeart/2005/8/colors/colorful1" csCatId="colorful" phldr="1"/>
      <dgm:spPr/>
      <dgm:t>
        <a:bodyPr/>
        <a:lstStyle/>
        <a:p>
          <a:endParaRPr lang="en-US"/>
        </a:p>
      </dgm:t>
    </dgm:pt>
    <dgm:pt modelId="{C9EA7D29-8C16-4565-BA8F-4AF9CE3FF35A}">
      <dgm:prSet/>
      <dgm:spPr>
        <a:xfrm>
          <a:off x="1117467" y="498993"/>
          <a:ext cx="2048498" cy="2048498"/>
        </a:xfrm>
        <a:prstGeom prst="roundRect">
          <a:avLst/>
        </a:prstGeom>
        <a:solidFill>
          <a:schemeClr val="bg2">
            <a:lumMod val="50000"/>
          </a:scheme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a:solidFill>
                <a:sysClr val="window" lastClr="FFFFFF"/>
              </a:solidFill>
              <a:latin typeface="Calibri" panose="020F0502020204030204"/>
              <a:ea typeface="+mn-ea"/>
              <a:cs typeface="+mn-cs"/>
            </a:rPr>
            <a:t>Question, Persuade, Refer (QPR)</a:t>
          </a:r>
        </a:p>
      </dgm:t>
    </dgm:pt>
    <dgm:pt modelId="{3ADC9A51-4989-4944-97EE-D87B9C17E6DA}" type="parTrans" cxnId="{BB0A99B6-2CA5-4359-8B01-D61F78DA3ABD}">
      <dgm:prSet/>
      <dgm:spPr/>
      <dgm:t>
        <a:bodyPr/>
        <a:lstStyle/>
        <a:p>
          <a:endParaRPr lang="en-US"/>
        </a:p>
      </dgm:t>
    </dgm:pt>
    <dgm:pt modelId="{864A4E5B-60EB-4996-905E-6FE829337BAE}" type="sibTrans" cxnId="{BB0A99B6-2CA5-4359-8B01-D61F78DA3ABD}">
      <dgm:prSet/>
      <dgm:spPr/>
      <dgm:t>
        <a:bodyPr/>
        <a:lstStyle/>
        <a:p>
          <a:endParaRPr lang="en-US"/>
        </a:p>
      </dgm:t>
    </dgm:pt>
    <dgm:pt modelId="{54AA0BC2-D005-4282-8B04-5D95AFF20211}">
      <dgm:prSet/>
      <dgm:spPr>
        <a:xfrm>
          <a:off x="3323543" y="498993"/>
          <a:ext cx="2048498" cy="2048498"/>
        </a:xfrm>
        <a:prstGeom prst="roundRect">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Calibri" panose="020F0502020204030204"/>
              <a:ea typeface="+mn-ea"/>
              <a:cs typeface="+mn-cs"/>
            </a:rPr>
            <a:t>Mental Health First Aid</a:t>
          </a:r>
        </a:p>
      </dgm:t>
    </dgm:pt>
    <dgm:pt modelId="{CA351E12-671F-4033-AB04-7FD30477D4D9}" type="parTrans" cxnId="{9B9A6DB9-0ACD-44AF-A2F0-45FB73C4E36E}">
      <dgm:prSet/>
      <dgm:spPr/>
      <dgm:t>
        <a:bodyPr/>
        <a:lstStyle/>
        <a:p>
          <a:endParaRPr lang="en-US"/>
        </a:p>
      </dgm:t>
    </dgm:pt>
    <dgm:pt modelId="{AC37A162-DDF3-490B-9B74-E1947BE9D049}" type="sibTrans" cxnId="{9B9A6DB9-0ACD-44AF-A2F0-45FB73C4E36E}">
      <dgm:prSet/>
      <dgm:spPr/>
      <dgm:t>
        <a:bodyPr/>
        <a:lstStyle/>
        <a:p>
          <a:endParaRPr lang="en-US"/>
        </a:p>
      </dgm:t>
    </dgm:pt>
    <dgm:pt modelId="{FA942DE5-4390-46FD-8F05-8CE446D44D3F}">
      <dgm:prSet/>
      <dgm:spPr>
        <a:xfrm>
          <a:off x="1117467" y="2705068"/>
          <a:ext cx="2048498" cy="2048498"/>
        </a:xfrm>
        <a:prstGeom prst="roundRect">
          <a:avLst/>
        </a:prstGeom>
        <a:solidFill>
          <a:schemeClr val="accent1">
            <a:lumMod val="60000"/>
            <a:lumOff val="40000"/>
          </a:scheme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err="1">
              <a:solidFill>
                <a:sysClr val="window" lastClr="FFFFFF"/>
              </a:solidFill>
              <a:latin typeface="Calibri" panose="020F0502020204030204"/>
              <a:ea typeface="+mn-ea"/>
              <a:cs typeface="+mn-cs"/>
            </a:rPr>
            <a:t>Kognito</a:t>
          </a:r>
        </a:p>
      </dgm:t>
    </dgm:pt>
    <dgm:pt modelId="{618BB624-A3C4-4826-BE8B-71ED88468EFC}" type="parTrans" cxnId="{2E687866-14A4-413F-BCCF-7A24AA26079D}">
      <dgm:prSet/>
      <dgm:spPr/>
      <dgm:t>
        <a:bodyPr/>
        <a:lstStyle/>
        <a:p>
          <a:endParaRPr lang="en-US"/>
        </a:p>
      </dgm:t>
    </dgm:pt>
    <dgm:pt modelId="{642581E0-C5D8-430E-9B8B-91E0FFF1E883}" type="sibTrans" cxnId="{2E687866-14A4-413F-BCCF-7A24AA26079D}">
      <dgm:prSet/>
      <dgm:spPr/>
      <dgm:t>
        <a:bodyPr/>
        <a:lstStyle/>
        <a:p>
          <a:endParaRPr lang="en-US"/>
        </a:p>
      </dgm:t>
    </dgm:pt>
    <dgm:pt modelId="{F208113F-F0C9-49EA-8DD8-1B86622F4481}">
      <dgm:prSet/>
      <dgm:spPr>
        <a:xfrm>
          <a:off x="3323543" y="2705068"/>
          <a:ext cx="2048498" cy="2048498"/>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Calibri" panose="020F0502020204030204"/>
              <a:ea typeface="+mn-ea"/>
              <a:cs typeface="+mn-cs"/>
            </a:rPr>
            <a:t>Recognizing Students in Distress</a:t>
          </a:r>
        </a:p>
      </dgm:t>
    </dgm:pt>
    <dgm:pt modelId="{527379C4-385C-47D2-9C30-82F3A3713434}" type="parTrans" cxnId="{A8D73ED7-4BD4-46C3-AED5-1D6C6DBEF3F8}">
      <dgm:prSet/>
      <dgm:spPr/>
      <dgm:t>
        <a:bodyPr/>
        <a:lstStyle/>
        <a:p>
          <a:endParaRPr lang="en-US"/>
        </a:p>
      </dgm:t>
    </dgm:pt>
    <dgm:pt modelId="{3BA4E0CC-D904-4788-ABCA-24F31C99EB6C}" type="sibTrans" cxnId="{A8D73ED7-4BD4-46C3-AED5-1D6C6DBEF3F8}">
      <dgm:prSet/>
      <dgm:spPr/>
      <dgm:t>
        <a:bodyPr/>
        <a:lstStyle/>
        <a:p>
          <a:endParaRPr lang="en-US"/>
        </a:p>
      </dgm:t>
    </dgm:pt>
    <dgm:pt modelId="{0497139E-1DB2-48B3-B0AC-BB8D648E19AA}" type="pres">
      <dgm:prSet presAssocID="{61C9E248-9CAB-4A00-8B7F-A38154E5FF2D}" presName="matrix" presStyleCnt="0">
        <dgm:presLayoutVars>
          <dgm:chMax val="1"/>
          <dgm:dir/>
          <dgm:resizeHandles val="exact"/>
        </dgm:presLayoutVars>
      </dgm:prSet>
      <dgm:spPr/>
    </dgm:pt>
    <dgm:pt modelId="{2EEDE7F9-61E2-499E-BE5C-30F4E50FFB7D}" type="pres">
      <dgm:prSet presAssocID="{61C9E248-9CAB-4A00-8B7F-A38154E5FF2D}" presName="diamond" presStyleLbl="bgShp" presStyleIdx="0" presStyleCnt="1"/>
      <dgm:spPr>
        <a:xfrm>
          <a:off x="618474" y="0"/>
          <a:ext cx="5252560" cy="5252560"/>
        </a:xfrm>
        <a:prstGeom prst="diamond">
          <a:avLst/>
        </a:prstGeom>
        <a:solidFill>
          <a:schemeClr val="accent6">
            <a:lumMod val="60000"/>
            <a:lumOff val="40000"/>
          </a:schemeClr>
        </a:solidFill>
        <a:ln>
          <a:noFill/>
        </a:ln>
        <a:effectLst/>
      </dgm:spPr>
    </dgm:pt>
    <dgm:pt modelId="{4BF5E496-A4AE-4B55-AD41-2F7D18894D27}" type="pres">
      <dgm:prSet presAssocID="{61C9E248-9CAB-4A00-8B7F-A38154E5FF2D}" presName="quad1" presStyleLbl="node1" presStyleIdx="0" presStyleCnt="4">
        <dgm:presLayoutVars>
          <dgm:chMax val="0"/>
          <dgm:chPref val="0"/>
          <dgm:bulletEnabled val="1"/>
        </dgm:presLayoutVars>
      </dgm:prSet>
      <dgm:spPr/>
    </dgm:pt>
    <dgm:pt modelId="{1F236310-A187-4AE0-8255-1F0E21825690}" type="pres">
      <dgm:prSet presAssocID="{61C9E248-9CAB-4A00-8B7F-A38154E5FF2D}" presName="quad2" presStyleLbl="node1" presStyleIdx="1" presStyleCnt="4">
        <dgm:presLayoutVars>
          <dgm:chMax val="0"/>
          <dgm:chPref val="0"/>
          <dgm:bulletEnabled val="1"/>
        </dgm:presLayoutVars>
      </dgm:prSet>
      <dgm:spPr/>
    </dgm:pt>
    <dgm:pt modelId="{B8AFB04D-AF99-4F05-A104-FB9D3D8611E8}" type="pres">
      <dgm:prSet presAssocID="{61C9E248-9CAB-4A00-8B7F-A38154E5FF2D}" presName="quad3" presStyleLbl="node1" presStyleIdx="2" presStyleCnt="4">
        <dgm:presLayoutVars>
          <dgm:chMax val="0"/>
          <dgm:chPref val="0"/>
          <dgm:bulletEnabled val="1"/>
        </dgm:presLayoutVars>
      </dgm:prSet>
      <dgm:spPr/>
    </dgm:pt>
    <dgm:pt modelId="{6F2F063C-6E4F-4A47-B84A-A0C4688DC1A0}" type="pres">
      <dgm:prSet presAssocID="{61C9E248-9CAB-4A00-8B7F-A38154E5FF2D}" presName="quad4" presStyleLbl="node1" presStyleIdx="3" presStyleCnt="4">
        <dgm:presLayoutVars>
          <dgm:chMax val="0"/>
          <dgm:chPref val="0"/>
          <dgm:bulletEnabled val="1"/>
        </dgm:presLayoutVars>
      </dgm:prSet>
      <dgm:spPr/>
    </dgm:pt>
  </dgm:ptLst>
  <dgm:cxnLst>
    <dgm:cxn modelId="{BFA46E25-CB3C-493F-822F-16DCEB72A116}" type="presOf" srcId="{61C9E248-9CAB-4A00-8B7F-A38154E5FF2D}" destId="{0497139E-1DB2-48B3-B0AC-BB8D648E19AA}" srcOrd="0" destOrd="0" presId="urn:microsoft.com/office/officeart/2005/8/layout/matrix3"/>
    <dgm:cxn modelId="{2E687866-14A4-413F-BCCF-7A24AA26079D}" srcId="{61C9E248-9CAB-4A00-8B7F-A38154E5FF2D}" destId="{FA942DE5-4390-46FD-8F05-8CE446D44D3F}" srcOrd="2" destOrd="0" parTransId="{618BB624-A3C4-4826-BE8B-71ED88468EFC}" sibTransId="{642581E0-C5D8-430E-9B8B-91E0FFF1E883}"/>
    <dgm:cxn modelId="{4D67DB4C-07F9-42EB-BA43-81848D475BD8}" type="presOf" srcId="{54AA0BC2-D005-4282-8B04-5D95AFF20211}" destId="{1F236310-A187-4AE0-8255-1F0E21825690}" srcOrd="0" destOrd="0" presId="urn:microsoft.com/office/officeart/2005/8/layout/matrix3"/>
    <dgm:cxn modelId="{4B0A0E99-47F0-49E5-9F12-E60E5C26C388}" type="presOf" srcId="{FA942DE5-4390-46FD-8F05-8CE446D44D3F}" destId="{B8AFB04D-AF99-4F05-A104-FB9D3D8611E8}" srcOrd="0" destOrd="0" presId="urn:microsoft.com/office/officeart/2005/8/layout/matrix3"/>
    <dgm:cxn modelId="{BB0A99B6-2CA5-4359-8B01-D61F78DA3ABD}" srcId="{61C9E248-9CAB-4A00-8B7F-A38154E5FF2D}" destId="{C9EA7D29-8C16-4565-BA8F-4AF9CE3FF35A}" srcOrd="0" destOrd="0" parTransId="{3ADC9A51-4989-4944-97EE-D87B9C17E6DA}" sibTransId="{864A4E5B-60EB-4996-905E-6FE829337BAE}"/>
    <dgm:cxn modelId="{9B9A6DB9-0ACD-44AF-A2F0-45FB73C4E36E}" srcId="{61C9E248-9CAB-4A00-8B7F-A38154E5FF2D}" destId="{54AA0BC2-D005-4282-8B04-5D95AFF20211}" srcOrd="1" destOrd="0" parTransId="{CA351E12-671F-4033-AB04-7FD30477D4D9}" sibTransId="{AC37A162-DDF3-490B-9B74-E1947BE9D049}"/>
    <dgm:cxn modelId="{A8D73ED7-4BD4-46C3-AED5-1D6C6DBEF3F8}" srcId="{61C9E248-9CAB-4A00-8B7F-A38154E5FF2D}" destId="{F208113F-F0C9-49EA-8DD8-1B86622F4481}" srcOrd="3" destOrd="0" parTransId="{527379C4-385C-47D2-9C30-82F3A3713434}" sibTransId="{3BA4E0CC-D904-4788-ABCA-24F31C99EB6C}"/>
    <dgm:cxn modelId="{EAE4F9D7-B14A-4D0F-9A66-E8AD9191CCC6}" type="presOf" srcId="{F208113F-F0C9-49EA-8DD8-1B86622F4481}" destId="{6F2F063C-6E4F-4A47-B84A-A0C4688DC1A0}" srcOrd="0" destOrd="0" presId="urn:microsoft.com/office/officeart/2005/8/layout/matrix3"/>
    <dgm:cxn modelId="{FF17ACF6-8FC2-44AE-B36D-2EE38B9D6569}" type="presOf" srcId="{C9EA7D29-8C16-4565-BA8F-4AF9CE3FF35A}" destId="{4BF5E496-A4AE-4B55-AD41-2F7D18894D27}" srcOrd="0" destOrd="0" presId="urn:microsoft.com/office/officeart/2005/8/layout/matrix3"/>
    <dgm:cxn modelId="{FBE12402-A1EB-4C8D-A372-D66906E093F5}" type="presParOf" srcId="{0497139E-1DB2-48B3-B0AC-BB8D648E19AA}" destId="{2EEDE7F9-61E2-499E-BE5C-30F4E50FFB7D}" srcOrd="0" destOrd="0" presId="urn:microsoft.com/office/officeart/2005/8/layout/matrix3"/>
    <dgm:cxn modelId="{395A4D1B-AC11-44EF-818B-8FF57386A0F1}" type="presParOf" srcId="{0497139E-1DB2-48B3-B0AC-BB8D648E19AA}" destId="{4BF5E496-A4AE-4B55-AD41-2F7D18894D27}" srcOrd="1" destOrd="0" presId="urn:microsoft.com/office/officeart/2005/8/layout/matrix3"/>
    <dgm:cxn modelId="{B6D5940E-6F9F-4E26-B1EE-F6D4B33ED6D0}" type="presParOf" srcId="{0497139E-1DB2-48B3-B0AC-BB8D648E19AA}" destId="{1F236310-A187-4AE0-8255-1F0E21825690}" srcOrd="2" destOrd="0" presId="urn:microsoft.com/office/officeart/2005/8/layout/matrix3"/>
    <dgm:cxn modelId="{67FFE262-C3C6-430B-8997-B4FA414FD4D2}" type="presParOf" srcId="{0497139E-1DB2-48B3-B0AC-BB8D648E19AA}" destId="{B8AFB04D-AF99-4F05-A104-FB9D3D8611E8}" srcOrd="3" destOrd="0" presId="urn:microsoft.com/office/officeart/2005/8/layout/matrix3"/>
    <dgm:cxn modelId="{C34F0906-E9A3-41EB-8038-E9559E1726D7}" type="presParOf" srcId="{0497139E-1DB2-48B3-B0AC-BB8D648E19AA}" destId="{6F2F063C-6E4F-4A47-B84A-A0C4688DC1A0}"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034A55-1251-4776-B37E-80617241EE95}">
      <dsp:nvSpPr>
        <dsp:cNvPr id="0" name=""/>
        <dsp:cNvSpPr/>
      </dsp:nvSpPr>
      <dsp:spPr>
        <a:xfrm>
          <a:off x="0" y="396931"/>
          <a:ext cx="6263640" cy="27783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6128" tIns="437388" rIns="486128"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a:t>&gt;60% of college students met criteria for at least one mental health disorder (a 50% increase since 2013)</a:t>
          </a:r>
        </a:p>
        <a:p>
          <a:pPr marL="228600" lvl="1" indent="-228600" algn="l" defTabSz="933450">
            <a:lnSpc>
              <a:spcPct val="90000"/>
            </a:lnSpc>
            <a:spcBef>
              <a:spcPct val="0"/>
            </a:spcBef>
            <a:spcAft>
              <a:spcPct val="15000"/>
            </a:spcAft>
            <a:buChar char="•"/>
          </a:pPr>
          <a:r>
            <a:rPr lang="en-US" sz="2100" kern="1200"/>
            <a:t>Between 2009-2015, UCC utilization increased by 30-40% (enrollment grew by 5%)</a:t>
          </a:r>
        </a:p>
        <a:p>
          <a:pPr marL="228600" lvl="1" indent="-228600" algn="l" defTabSz="933450">
            <a:lnSpc>
              <a:spcPct val="90000"/>
            </a:lnSpc>
            <a:spcBef>
              <a:spcPct val="0"/>
            </a:spcBef>
            <a:spcAft>
              <a:spcPct val="15000"/>
            </a:spcAft>
            <a:buChar char="•"/>
          </a:pPr>
          <a:r>
            <a:rPr lang="en-US" sz="2100" kern="1200"/>
            <a:t>Suicide is the second leading cause of death for college students</a:t>
          </a:r>
        </a:p>
      </dsp:txBody>
      <dsp:txXfrm>
        <a:off x="0" y="396931"/>
        <a:ext cx="6263640" cy="2778300"/>
      </dsp:txXfrm>
    </dsp:sp>
    <dsp:sp modelId="{8D023D99-F09F-4FF1-B15F-19C85B6706EA}">
      <dsp:nvSpPr>
        <dsp:cNvPr id="0" name=""/>
        <dsp:cNvSpPr/>
      </dsp:nvSpPr>
      <dsp:spPr>
        <a:xfrm>
          <a:off x="313182" y="86971"/>
          <a:ext cx="4384548" cy="6199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725" tIns="0" rIns="165725" bIns="0" numCol="1" spcCol="1270" anchor="ctr" anchorCtr="0">
          <a:noAutofit/>
        </a:bodyPr>
        <a:lstStyle/>
        <a:p>
          <a:pPr marL="0" lvl="0" indent="0" algn="l" defTabSz="933450">
            <a:lnSpc>
              <a:spcPct val="90000"/>
            </a:lnSpc>
            <a:spcBef>
              <a:spcPct val="0"/>
            </a:spcBef>
            <a:spcAft>
              <a:spcPct val="35000"/>
            </a:spcAft>
            <a:buNone/>
          </a:pPr>
          <a:r>
            <a:rPr lang="en-US" sz="2100" kern="1200"/>
            <a:t>National</a:t>
          </a:r>
        </a:p>
      </dsp:txBody>
      <dsp:txXfrm>
        <a:off x="343444" y="117233"/>
        <a:ext cx="4324024" cy="559396"/>
      </dsp:txXfrm>
    </dsp:sp>
    <dsp:sp modelId="{6B21D957-DAB0-4786-AF75-626B1514D5AC}">
      <dsp:nvSpPr>
        <dsp:cNvPr id="0" name=""/>
        <dsp:cNvSpPr/>
      </dsp:nvSpPr>
      <dsp:spPr>
        <a:xfrm>
          <a:off x="0" y="3598591"/>
          <a:ext cx="6263640" cy="1819125"/>
        </a:xfrm>
        <a:prstGeom prst="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6128" tIns="437388" rIns="486128"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a:t>Roughly 25% of students screened positive for depression and anxiety </a:t>
          </a:r>
        </a:p>
        <a:p>
          <a:pPr marL="228600" lvl="1" indent="-228600" algn="l" defTabSz="933450">
            <a:lnSpc>
              <a:spcPct val="90000"/>
            </a:lnSpc>
            <a:spcBef>
              <a:spcPct val="0"/>
            </a:spcBef>
            <a:spcAft>
              <a:spcPct val="15000"/>
            </a:spcAft>
            <a:buChar char="•"/>
          </a:pPr>
          <a:r>
            <a:rPr lang="en-US" sz="2100" kern="1200"/>
            <a:t>71% agreed that they currently needed help for mental health problems</a:t>
          </a:r>
        </a:p>
      </dsp:txBody>
      <dsp:txXfrm>
        <a:off x="0" y="3598591"/>
        <a:ext cx="6263640" cy="1819125"/>
      </dsp:txXfrm>
    </dsp:sp>
    <dsp:sp modelId="{C57EB570-3D33-4174-9445-633A9BD07D98}">
      <dsp:nvSpPr>
        <dsp:cNvPr id="0" name=""/>
        <dsp:cNvSpPr/>
      </dsp:nvSpPr>
      <dsp:spPr>
        <a:xfrm>
          <a:off x="313182" y="3288631"/>
          <a:ext cx="4384548" cy="61992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725" tIns="0" rIns="165725" bIns="0" numCol="1" spcCol="1270" anchor="ctr" anchorCtr="0">
          <a:noAutofit/>
        </a:bodyPr>
        <a:lstStyle/>
        <a:p>
          <a:pPr marL="0" lvl="0" indent="0" algn="l" defTabSz="933450">
            <a:lnSpc>
              <a:spcPct val="90000"/>
            </a:lnSpc>
            <a:spcBef>
              <a:spcPct val="0"/>
            </a:spcBef>
            <a:spcAft>
              <a:spcPct val="35000"/>
            </a:spcAft>
            <a:buNone/>
          </a:pPr>
          <a:r>
            <a:rPr lang="en-US" sz="2100" kern="1200"/>
            <a:t>MSU (2019)</a:t>
          </a:r>
        </a:p>
      </dsp:txBody>
      <dsp:txXfrm>
        <a:off x="343444" y="3318893"/>
        <a:ext cx="4324024" cy="5593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EDE7F9-61E2-499E-BE5C-30F4E50FFB7D}">
      <dsp:nvSpPr>
        <dsp:cNvPr id="0" name=""/>
        <dsp:cNvSpPr/>
      </dsp:nvSpPr>
      <dsp:spPr>
        <a:xfrm>
          <a:off x="609561" y="0"/>
          <a:ext cx="4639264" cy="4639264"/>
        </a:xfrm>
        <a:prstGeom prst="diamond">
          <a:avLst/>
        </a:prstGeom>
        <a:solidFill>
          <a:schemeClr val="accent6">
            <a:lumMod val="60000"/>
            <a:lumOff val="40000"/>
          </a:schemeClr>
        </a:solidFill>
        <a:ln>
          <a:noFill/>
        </a:ln>
        <a:effectLst/>
      </dsp:spPr>
      <dsp:style>
        <a:lnRef idx="0">
          <a:scrgbClr r="0" g="0" b="0"/>
        </a:lnRef>
        <a:fillRef idx="1">
          <a:scrgbClr r="0" g="0" b="0"/>
        </a:fillRef>
        <a:effectRef idx="0">
          <a:scrgbClr r="0" g="0" b="0"/>
        </a:effectRef>
        <a:fontRef idx="minor"/>
      </dsp:style>
    </dsp:sp>
    <dsp:sp modelId="{4BF5E496-A4AE-4B55-AD41-2F7D18894D27}">
      <dsp:nvSpPr>
        <dsp:cNvPr id="0" name=""/>
        <dsp:cNvSpPr/>
      </dsp:nvSpPr>
      <dsp:spPr>
        <a:xfrm>
          <a:off x="1050291" y="440730"/>
          <a:ext cx="1809313" cy="1809313"/>
        </a:xfrm>
        <a:prstGeom prst="roundRect">
          <a:avLst/>
        </a:prstGeom>
        <a:solidFill>
          <a:schemeClr val="bg2">
            <a:lumMod val="50000"/>
          </a:scheme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kern="1200">
              <a:solidFill>
                <a:sysClr val="window" lastClr="FFFFFF"/>
              </a:solidFill>
              <a:latin typeface="Calibri" panose="020F0502020204030204"/>
              <a:ea typeface="+mn-ea"/>
              <a:cs typeface="+mn-cs"/>
            </a:rPr>
            <a:t>Question, Persuade, Refer (QPR)</a:t>
          </a:r>
        </a:p>
      </dsp:txBody>
      <dsp:txXfrm>
        <a:off x="1138614" y="529053"/>
        <a:ext cx="1632667" cy="1632667"/>
      </dsp:txXfrm>
    </dsp:sp>
    <dsp:sp modelId="{1F236310-A187-4AE0-8255-1F0E21825690}">
      <dsp:nvSpPr>
        <dsp:cNvPr id="0" name=""/>
        <dsp:cNvSpPr/>
      </dsp:nvSpPr>
      <dsp:spPr>
        <a:xfrm>
          <a:off x="2998782" y="440730"/>
          <a:ext cx="1809313" cy="1809313"/>
        </a:xfrm>
        <a:prstGeom prst="roundRect">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solidFill>
                <a:sysClr val="window" lastClr="FFFFFF"/>
              </a:solidFill>
              <a:latin typeface="Calibri" panose="020F0502020204030204"/>
              <a:ea typeface="+mn-ea"/>
              <a:cs typeface="+mn-cs"/>
            </a:rPr>
            <a:t>Mental Health First Aid</a:t>
          </a:r>
        </a:p>
      </dsp:txBody>
      <dsp:txXfrm>
        <a:off x="3087105" y="529053"/>
        <a:ext cx="1632667" cy="1632667"/>
      </dsp:txXfrm>
    </dsp:sp>
    <dsp:sp modelId="{B8AFB04D-AF99-4F05-A104-FB9D3D8611E8}">
      <dsp:nvSpPr>
        <dsp:cNvPr id="0" name=""/>
        <dsp:cNvSpPr/>
      </dsp:nvSpPr>
      <dsp:spPr>
        <a:xfrm>
          <a:off x="1050291" y="2389221"/>
          <a:ext cx="1809313" cy="1809313"/>
        </a:xfrm>
        <a:prstGeom prst="roundRect">
          <a:avLst/>
        </a:prstGeom>
        <a:solidFill>
          <a:schemeClr val="accent1">
            <a:lumMod val="60000"/>
            <a:lumOff val="40000"/>
          </a:scheme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err="1">
              <a:solidFill>
                <a:sysClr val="window" lastClr="FFFFFF"/>
              </a:solidFill>
              <a:latin typeface="Calibri" panose="020F0502020204030204"/>
              <a:ea typeface="+mn-ea"/>
              <a:cs typeface="+mn-cs"/>
            </a:rPr>
            <a:t>Kognito</a:t>
          </a:r>
        </a:p>
      </dsp:txBody>
      <dsp:txXfrm>
        <a:off x="1138614" y="2477544"/>
        <a:ext cx="1632667" cy="1632667"/>
      </dsp:txXfrm>
    </dsp:sp>
    <dsp:sp modelId="{6F2F063C-6E4F-4A47-B84A-A0C4688DC1A0}">
      <dsp:nvSpPr>
        <dsp:cNvPr id="0" name=""/>
        <dsp:cNvSpPr/>
      </dsp:nvSpPr>
      <dsp:spPr>
        <a:xfrm>
          <a:off x="2998782" y="2389221"/>
          <a:ext cx="1809313" cy="1809313"/>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solidFill>
                <a:sysClr val="window" lastClr="FFFFFF"/>
              </a:solidFill>
              <a:latin typeface="Calibri" panose="020F0502020204030204"/>
              <a:ea typeface="+mn-ea"/>
              <a:cs typeface="+mn-cs"/>
            </a:rPr>
            <a:t>Recognizing Students in Distress</a:t>
          </a:r>
        </a:p>
      </dsp:txBody>
      <dsp:txXfrm>
        <a:off x="3087105" y="2477544"/>
        <a:ext cx="1632667" cy="1632667"/>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08FB9A-BE13-8548-A931-F45D66F69441}" type="datetimeFigureOut">
              <a:rPr lang="en-US" smtClean="0"/>
              <a:t>10/11/2023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5245B9-3243-BC49-914B-16FEB33D3006}" type="slidenum">
              <a:rPr lang="en-US" smtClean="0"/>
              <a:t>‹#›</a:t>
            </a:fld>
            <a:endParaRPr lang="en-US"/>
          </a:p>
        </p:txBody>
      </p:sp>
    </p:spTree>
    <p:extLst>
      <p:ext uri="{BB962C8B-B14F-4D97-AF65-F5344CB8AC3E}">
        <p14:creationId xmlns:p14="http://schemas.microsoft.com/office/powerpoint/2010/main" val="3758501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5245B9-3243-BC49-914B-16FEB33D3006}" type="slidenum">
              <a:rPr lang="en-US" smtClean="0"/>
              <a:t>8</a:t>
            </a:fld>
            <a:endParaRPr lang="en-US"/>
          </a:p>
        </p:txBody>
      </p:sp>
    </p:spTree>
    <p:extLst>
      <p:ext uri="{BB962C8B-B14F-4D97-AF65-F5344CB8AC3E}">
        <p14:creationId xmlns:p14="http://schemas.microsoft.com/office/powerpoint/2010/main" val="1774038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5002FB-40C5-41EF-8B09-56FA9D85A2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7604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84559E-6E7E-4206-9F6E-E9471E172B58}" type="slidenum">
              <a:rPr lang="en-US" smtClean="0"/>
              <a:t>19</a:t>
            </a:fld>
            <a:endParaRPr lang="en-US"/>
          </a:p>
        </p:txBody>
      </p:sp>
    </p:spTree>
    <p:extLst>
      <p:ext uri="{BB962C8B-B14F-4D97-AF65-F5344CB8AC3E}">
        <p14:creationId xmlns:p14="http://schemas.microsoft.com/office/powerpoint/2010/main" val="2447576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5245B9-3243-BC49-914B-16FEB33D3006}" type="slidenum">
              <a:rPr lang="en-US" smtClean="0"/>
              <a:t>28</a:t>
            </a:fld>
            <a:endParaRPr lang="en-US"/>
          </a:p>
        </p:txBody>
      </p:sp>
    </p:spTree>
    <p:extLst>
      <p:ext uri="{BB962C8B-B14F-4D97-AF65-F5344CB8AC3E}">
        <p14:creationId xmlns:p14="http://schemas.microsoft.com/office/powerpoint/2010/main" val="3735865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5245B9-3243-BC49-914B-16FEB33D3006}" type="slidenum">
              <a:rPr lang="en-US" smtClean="0"/>
              <a:t>37</a:t>
            </a:fld>
            <a:endParaRPr lang="en-US"/>
          </a:p>
        </p:txBody>
      </p:sp>
    </p:spTree>
    <p:extLst>
      <p:ext uri="{BB962C8B-B14F-4D97-AF65-F5344CB8AC3E}">
        <p14:creationId xmlns:p14="http://schemas.microsoft.com/office/powerpoint/2010/main" val="355190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5245B9-3243-BC49-914B-16FEB33D3006}" type="slidenum">
              <a:rPr lang="en-US" smtClean="0"/>
              <a:t>38</a:t>
            </a:fld>
            <a:endParaRPr lang="en-US"/>
          </a:p>
        </p:txBody>
      </p:sp>
    </p:spTree>
    <p:extLst>
      <p:ext uri="{BB962C8B-B14F-4D97-AF65-F5344CB8AC3E}">
        <p14:creationId xmlns:p14="http://schemas.microsoft.com/office/powerpoint/2010/main" val="5687725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4BD96-5DD5-A543-B6D0-FB6BE3622E8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048417-31B7-DD48-A727-1234A30ED2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957A6A-293D-5F4F-B1CC-493B6F48A453}"/>
              </a:ext>
            </a:extLst>
          </p:cNvPr>
          <p:cNvSpPr>
            <a:spLocks noGrp="1"/>
          </p:cNvSpPr>
          <p:nvPr>
            <p:ph type="dt" sz="half" idx="10"/>
          </p:nvPr>
        </p:nvSpPr>
        <p:spPr/>
        <p:txBody>
          <a:bodyPr/>
          <a:lstStyle/>
          <a:p>
            <a:fld id="{ADCA3B0F-FFEE-B74C-ABBC-BCE4751F31F7}" type="datetimeFigureOut">
              <a:rPr lang="en-US" smtClean="0"/>
              <a:t>10/11/2023</a:t>
            </a:fld>
            <a:endParaRPr lang="en-US"/>
          </a:p>
        </p:txBody>
      </p:sp>
      <p:sp>
        <p:nvSpPr>
          <p:cNvPr id="5" name="Footer Placeholder 4">
            <a:extLst>
              <a:ext uri="{FF2B5EF4-FFF2-40B4-BE49-F238E27FC236}">
                <a16:creationId xmlns:a16="http://schemas.microsoft.com/office/drawing/2014/main" id="{C356E8B2-76DC-3943-9B22-E03FDA636E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59D543-BA53-9945-9B43-2DF06F6771D5}"/>
              </a:ext>
            </a:extLst>
          </p:cNvPr>
          <p:cNvSpPr>
            <a:spLocks noGrp="1"/>
          </p:cNvSpPr>
          <p:nvPr>
            <p:ph type="sldNum" sz="quarter" idx="12"/>
          </p:nvPr>
        </p:nvSpPr>
        <p:spPr/>
        <p:txBody>
          <a:bodyPr/>
          <a:lstStyle/>
          <a:p>
            <a:fld id="{541F84CB-2621-0045-B30F-22109BF07890}" type="slidenum">
              <a:rPr lang="en-US" smtClean="0"/>
              <a:t>‹#›</a:t>
            </a:fld>
            <a:endParaRPr lang="en-US"/>
          </a:p>
        </p:txBody>
      </p:sp>
    </p:spTree>
    <p:extLst>
      <p:ext uri="{BB962C8B-B14F-4D97-AF65-F5344CB8AC3E}">
        <p14:creationId xmlns:p14="http://schemas.microsoft.com/office/powerpoint/2010/main" val="23780990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C8E81-5D1B-0444-91F6-E4E23EA26C3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030B72-CEFE-CF42-9325-3897295752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E38000-F79B-A443-BEF2-3638E7E76436}"/>
              </a:ext>
            </a:extLst>
          </p:cNvPr>
          <p:cNvSpPr>
            <a:spLocks noGrp="1"/>
          </p:cNvSpPr>
          <p:nvPr>
            <p:ph type="dt" sz="half" idx="10"/>
          </p:nvPr>
        </p:nvSpPr>
        <p:spPr/>
        <p:txBody>
          <a:bodyPr/>
          <a:lstStyle/>
          <a:p>
            <a:fld id="{ADCA3B0F-FFEE-B74C-ABBC-BCE4751F31F7}" type="datetimeFigureOut">
              <a:rPr lang="en-US" smtClean="0"/>
              <a:t>10/11/2023</a:t>
            </a:fld>
            <a:endParaRPr lang="en-US"/>
          </a:p>
        </p:txBody>
      </p:sp>
      <p:sp>
        <p:nvSpPr>
          <p:cNvPr id="5" name="Footer Placeholder 4">
            <a:extLst>
              <a:ext uri="{FF2B5EF4-FFF2-40B4-BE49-F238E27FC236}">
                <a16:creationId xmlns:a16="http://schemas.microsoft.com/office/drawing/2014/main" id="{52FC4F07-4518-D547-81EE-E1D37B2067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9516CA-3E5F-6B41-BDEE-7BDEF82C80DD}"/>
              </a:ext>
            </a:extLst>
          </p:cNvPr>
          <p:cNvSpPr>
            <a:spLocks noGrp="1"/>
          </p:cNvSpPr>
          <p:nvPr>
            <p:ph type="sldNum" sz="quarter" idx="12"/>
          </p:nvPr>
        </p:nvSpPr>
        <p:spPr/>
        <p:txBody>
          <a:bodyPr/>
          <a:lstStyle/>
          <a:p>
            <a:fld id="{541F84CB-2621-0045-B30F-22109BF07890}" type="slidenum">
              <a:rPr lang="en-US" smtClean="0"/>
              <a:t>‹#›</a:t>
            </a:fld>
            <a:endParaRPr lang="en-US"/>
          </a:p>
        </p:txBody>
      </p:sp>
    </p:spTree>
    <p:extLst>
      <p:ext uri="{BB962C8B-B14F-4D97-AF65-F5344CB8AC3E}">
        <p14:creationId xmlns:p14="http://schemas.microsoft.com/office/powerpoint/2010/main" val="9239513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FB1984-2203-BC40-B618-FDDC0A9BECF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330976-1D29-7E4A-88AE-77008DE63A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0B45DC-6392-044F-B87F-08B899973C0B}"/>
              </a:ext>
            </a:extLst>
          </p:cNvPr>
          <p:cNvSpPr>
            <a:spLocks noGrp="1"/>
          </p:cNvSpPr>
          <p:nvPr>
            <p:ph type="dt" sz="half" idx="10"/>
          </p:nvPr>
        </p:nvSpPr>
        <p:spPr/>
        <p:txBody>
          <a:bodyPr/>
          <a:lstStyle/>
          <a:p>
            <a:fld id="{ADCA3B0F-FFEE-B74C-ABBC-BCE4751F31F7}" type="datetimeFigureOut">
              <a:rPr lang="en-US" smtClean="0"/>
              <a:t>10/11/2023</a:t>
            </a:fld>
            <a:endParaRPr lang="en-US"/>
          </a:p>
        </p:txBody>
      </p:sp>
      <p:sp>
        <p:nvSpPr>
          <p:cNvPr id="5" name="Footer Placeholder 4">
            <a:extLst>
              <a:ext uri="{FF2B5EF4-FFF2-40B4-BE49-F238E27FC236}">
                <a16:creationId xmlns:a16="http://schemas.microsoft.com/office/drawing/2014/main" id="{67927CE8-58B3-C045-BD25-055B88E60F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7A3AE4-716D-DC4F-9411-239F37D03EE7}"/>
              </a:ext>
            </a:extLst>
          </p:cNvPr>
          <p:cNvSpPr>
            <a:spLocks noGrp="1"/>
          </p:cNvSpPr>
          <p:nvPr>
            <p:ph type="sldNum" sz="quarter" idx="12"/>
          </p:nvPr>
        </p:nvSpPr>
        <p:spPr/>
        <p:txBody>
          <a:bodyPr/>
          <a:lstStyle/>
          <a:p>
            <a:fld id="{541F84CB-2621-0045-B30F-22109BF07890}" type="slidenum">
              <a:rPr lang="en-US" smtClean="0"/>
              <a:t>‹#›</a:t>
            </a:fld>
            <a:endParaRPr lang="en-US"/>
          </a:p>
        </p:txBody>
      </p:sp>
    </p:spTree>
    <p:extLst>
      <p:ext uri="{BB962C8B-B14F-4D97-AF65-F5344CB8AC3E}">
        <p14:creationId xmlns:p14="http://schemas.microsoft.com/office/powerpoint/2010/main" val="3415051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B1358-D3CE-5E4D-B5D1-DAFF6294E47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0897EF1-BB43-5046-8593-2D9EC3E479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2C7806-8527-1F42-B39D-E59312757370}"/>
              </a:ext>
            </a:extLst>
          </p:cNvPr>
          <p:cNvSpPr>
            <a:spLocks noGrp="1"/>
          </p:cNvSpPr>
          <p:nvPr>
            <p:ph type="dt" sz="half" idx="10"/>
          </p:nvPr>
        </p:nvSpPr>
        <p:spPr/>
        <p:txBody>
          <a:bodyPr/>
          <a:lstStyle/>
          <a:p>
            <a:fld id="{ADCA3B0F-FFEE-B74C-ABBC-BCE4751F31F7}" type="datetimeFigureOut">
              <a:rPr lang="en-US" smtClean="0"/>
              <a:t>10/11/2023</a:t>
            </a:fld>
            <a:endParaRPr lang="en-US"/>
          </a:p>
        </p:txBody>
      </p:sp>
      <p:sp>
        <p:nvSpPr>
          <p:cNvPr id="5" name="Footer Placeholder 4">
            <a:extLst>
              <a:ext uri="{FF2B5EF4-FFF2-40B4-BE49-F238E27FC236}">
                <a16:creationId xmlns:a16="http://schemas.microsoft.com/office/drawing/2014/main" id="{7BCC62A5-6843-BB40-9587-81A6F86C4E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6AF496-4653-9F4A-A24E-68787D4274D9}"/>
              </a:ext>
            </a:extLst>
          </p:cNvPr>
          <p:cNvSpPr>
            <a:spLocks noGrp="1"/>
          </p:cNvSpPr>
          <p:nvPr>
            <p:ph type="sldNum" sz="quarter" idx="12"/>
          </p:nvPr>
        </p:nvSpPr>
        <p:spPr/>
        <p:txBody>
          <a:bodyPr/>
          <a:lstStyle/>
          <a:p>
            <a:fld id="{541F84CB-2621-0045-B30F-22109BF07890}" type="slidenum">
              <a:rPr lang="en-US" smtClean="0"/>
              <a:t>‹#›</a:t>
            </a:fld>
            <a:endParaRPr lang="en-US"/>
          </a:p>
        </p:txBody>
      </p:sp>
    </p:spTree>
    <p:extLst>
      <p:ext uri="{BB962C8B-B14F-4D97-AF65-F5344CB8AC3E}">
        <p14:creationId xmlns:p14="http://schemas.microsoft.com/office/powerpoint/2010/main" val="457847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7BB4-CDCD-B841-9338-259C27EC78A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BFEB28-0EDC-CF47-B98F-D3B69B015A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E2B8E8A-5266-5D4A-B1A6-F062EC5FB96A}"/>
              </a:ext>
            </a:extLst>
          </p:cNvPr>
          <p:cNvSpPr>
            <a:spLocks noGrp="1"/>
          </p:cNvSpPr>
          <p:nvPr>
            <p:ph type="dt" sz="half" idx="10"/>
          </p:nvPr>
        </p:nvSpPr>
        <p:spPr/>
        <p:txBody>
          <a:bodyPr/>
          <a:lstStyle/>
          <a:p>
            <a:fld id="{ADCA3B0F-FFEE-B74C-ABBC-BCE4751F31F7}" type="datetimeFigureOut">
              <a:rPr lang="en-US" smtClean="0"/>
              <a:t>10/11/2023</a:t>
            </a:fld>
            <a:endParaRPr lang="en-US"/>
          </a:p>
        </p:txBody>
      </p:sp>
      <p:sp>
        <p:nvSpPr>
          <p:cNvPr id="5" name="Footer Placeholder 4">
            <a:extLst>
              <a:ext uri="{FF2B5EF4-FFF2-40B4-BE49-F238E27FC236}">
                <a16:creationId xmlns:a16="http://schemas.microsoft.com/office/drawing/2014/main" id="{84A93FA9-D6A2-9A4B-A082-946131158C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F5F73B-7EB8-8B49-842E-484302DD1769}"/>
              </a:ext>
            </a:extLst>
          </p:cNvPr>
          <p:cNvSpPr>
            <a:spLocks noGrp="1"/>
          </p:cNvSpPr>
          <p:nvPr>
            <p:ph type="sldNum" sz="quarter" idx="12"/>
          </p:nvPr>
        </p:nvSpPr>
        <p:spPr/>
        <p:txBody>
          <a:bodyPr/>
          <a:lstStyle/>
          <a:p>
            <a:fld id="{541F84CB-2621-0045-B30F-22109BF07890}" type="slidenum">
              <a:rPr lang="en-US" smtClean="0"/>
              <a:t>‹#›</a:t>
            </a:fld>
            <a:endParaRPr lang="en-US"/>
          </a:p>
        </p:txBody>
      </p:sp>
    </p:spTree>
    <p:extLst>
      <p:ext uri="{BB962C8B-B14F-4D97-AF65-F5344CB8AC3E}">
        <p14:creationId xmlns:p14="http://schemas.microsoft.com/office/powerpoint/2010/main" val="3349333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B34CC-1B1E-4C42-981F-C8F40A4329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4D6B6F7-1371-9A4F-A1B3-4785792ED97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072C9B-A4FD-8440-9594-8EE3F4A065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EBE6AAA-B651-AC4D-B065-4E30E90CD9C3}"/>
              </a:ext>
            </a:extLst>
          </p:cNvPr>
          <p:cNvSpPr>
            <a:spLocks noGrp="1"/>
          </p:cNvSpPr>
          <p:nvPr>
            <p:ph type="dt" sz="half" idx="10"/>
          </p:nvPr>
        </p:nvSpPr>
        <p:spPr/>
        <p:txBody>
          <a:bodyPr/>
          <a:lstStyle/>
          <a:p>
            <a:fld id="{ADCA3B0F-FFEE-B74C-ABBC-BCE4751F31F7}" type="datetimeFigureOut">
              <a:rPr lang="en-US" smtClean="0"/>
              <a:t>10/11/2023</a:t>
            </a:fld>
            <a:endParaRPr lang="en-US"/>
          </a:p>
        </p:txBody>
      </p:sp>
      <p:sp>
        <p:nvSpPr>
          <p:cNvPr id="6" name="Footer Placeholder 5">
            <a:extLst>
              <a:ext uri="{FF2B5EF4-FFF2-40B4-BE49-F238E27FC236}">
                <a16:creationId xmlns:a16="http://schemas.microsoft.com/office/drawing/2014/main" id="{505AD107-1396-C94C-8062-4AA97EBE06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FD0E15-8ED5-694D-B756-484E0E057E5B}"/>
              </a:ext>
            </a:extLst>
          </p:cNvPr>
          <p:cNvSpPr>
            <a:spLocks noGrp="1"/>
          </p:cNvSpPr>
          <p:nvPr>
            <p:ph type="sldNum" sz="quarter" idx="12"/>
          </p:nvPr>
        </p:nvSpPr>
        <p:spPr/>
        <p:txBody>
          <a:bodyPr/>
          <a:lstStyle/>
          <a:p>
            <a:fld id="{541F84CB-2621-0045-B30F-22109BF07890}" type="slidenum">
              <a:rPr lang="en-US" smtClean="0"/>
              <a:t>‹#›</a:t>
            </a:fld>
            <a:endParaRPr lang="en-US"/>
          </a:p>
        </p:txBody>
      </p:sp>
    </p:spTree>
    <p:extLst>
      <p:ext uri="{BB962C8B-B14F-4D97-AF65-F5344CB8AC3E}">
        <p14:creationId xmlns:p14="http://schemas.microsoft.com/office/powerpoint/2010/main" val="28379522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92F2F-2C99-5148-BB76-C085DA21DDF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2777A5F-4422-3646-A309-9D1E8E99A9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00CEDA-0547-C546-A3FD-961408C20C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438D53C-D9F7-6B43-B4A2-EA0307EAA2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788F29-B3B9-DF46-8B2E-4BB57FBE002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595139-42A4-754E-9112-8446E58630EA}"/>
              </a:ext>
            </a:extLst>
          </p:cNvPr>
          <p:cNvSpPr>
            <a:spLocks noGrp="1"/>
          </p:cNvSpPr>
          <p:nvPr>
            <p:ph type="dt" sz="half" idx="10"/>
          </p:nvPr>
        </p:nvSpPr>
        <p:spPr/>
        <p:txBody>
          <a:bodyPr/>
          <a:lstStyle/>
          <a:p>
            <a:fld id="{ADCA3B0F-FFEE-B74C-ABBC-BCE4751F31F7}" type="datetimeFigureOut">
              <a:rPr lang="en-US" smtClean="0"/>
              <a:t>10/11/2023</a:t>
            </a:fld>
            <a:endParaRPr lang="en-US"/>
          </a:p>
        </p:txBody>
      </p:sp>
      <p:sp>
        <p:nvSpPr>
          <p:cNvPr id="8" name="Footer Placeholder 7">
            <a:extLst>
              <a:ext uri="{FF2B5EF4-FFF2-40B4-BE49-F238E27FC236}">
                <a16:creationId xmlns:a16="http://schemas.microsoft.com/office/drawing/2014/main" id="{E0655311-A3B6-EF40-A335-21F3F1221D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221478-57B8-7E4B-B297-3E64D00C7DE7}"/>
              </a:ext>
            </a:extLst>
          </p:cNvPr>
          <p:cNvSpPr>
            <a:spLocks noGrp="1"/>
          </p:cNvSpPr>
          <p:nvPr>
            <p:ph type="sldNum" sz="quarter" idx="12"/>
          </p:nvPr>
        </p:nvSpPr>
        <p:spPr/>
        <p:txBody>
          <a:bodyPr/>
          <a:lstStyle/>
          <a:p>
            <a:fld id="{541F84CB-2621-0045-B30F-22109BF07890}" type="slidenum">
              <a:rPr lang="en-US" smtClean="0"/>
              <a:t>‹#›</a:t>
            </a:fld>
            <a:endParaRPr lang="en-US"/>
          </a:p>
        </p:txBody>
      </p:sp>
    </p:spTree>
    <p:extLst>
      <p:ext uri="{BB962C8B-B14F-4D97-AF65-F5344CB8AC3E}">
        <p14:creationId xmlns:p14="http://schemas.microsoft.com/office/powerpoint/2010/main" val="1393152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D0576-0DC9-DE4A-BEC9-027BAFF932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D1453F1-678F-E94B-8E99-65CBF1257131}"/>
              </a:ext>
            </a:extLst>
          </p:cNvPr>
          <p:cNvSpPr>
            <a:spLocks noGrp="1"/>
          </p:cNvSpPr>
          <p:nvPr>
            <p:ph type="dt" sz="half" idx="10"/>
          </p:nvPr>
        </p:nvSpPr>
        <p:spPr/>
        <p:txBody>
          <a:bodyPr/>
          <a:lstStyle/>
          <a:p>
            <a:fld id="{ADCA3B0F-FFEE-B74C-ABBC-BCE4751F31F7}" type="datetimeFigureOut">
              <a:rPr lang="en-US" smtClean="0"/>
              <a:t>10/11/2023</a:t>
            </a:fld>
            <a:endParaRPr lang="en-US"/>
          </a:p>
        </p:txBody>
      </p:sp>
      <p:sp>
        <p:nvSpPr>
          <p:cNvPr id="4" name="Footer Placeholder 3">
            <a:extLst>
              <a:ext uri="{FF2B5EF4-FFF2-40B4-BE49-F238E27FC236}">
                <a16:creationId xmlns:a16="http://schemas.microsoft.com/office/drawing/2014/main" id="{79E5FC4D-8D35-9145-B4C6-AEE845B1F1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137758-AF1D-B649-B309-18C8CF73DAC5}"/>
              </a:ext>
            </a:extLst>
          </p:cNvPr>
          <p:cNvSpPr>
            <a:spLocks noGrp="1"/>
          </p:cNvSpPr>
          <p:nvPr>
            <p:ph type="sldNum" sz="quarter" idx="12"/>
          </p:nvPr>
        </p:nvSpPr>
        <p:spPr/>
        <p:txBody>
          <a:bodyPr/>
          <a:lstStyle/>
          <a:p>
            <a:fld id="{541F84CB-2621-0045-B30F-22109BF07890}" type="slidenum">
              <a:rPr lang="en-US" smtClean="0"/>
              <a:t>‹#›</a:t>
            </a:fld>
            <a:endParaRPr lang="en-US"/>
          </a:p>
        </p:txBody>
      </p:sp>
    </p:spTree>
    <p:extLst>
      <p:ext uri="{BB962C8B-B14F-4D97-AF65-F5344CB8AC3E}">
        <p14:creationId xmlns:p14="http://schemas.microsoft.com/office/powerpoint/2010/main" val="1257228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DD2764-9176-064C-B7C4-76BB676A33A9}"/>
              </a:ext>
            </a:extLst>
          </p:cNvPr>
          <p:cNvSpPr>
            <a:spLocks noGrp="1"/>
          </p:cNvSpPr>
          <p:nvPr>
            <p:ph type="dt" sz="half" idx="10"/>
          </p:nvPr>
        </p:nvSpPr>
        <p:spPr/>
        <p:txBody>
          <a:bodyPr/>
          <a:lstStyle/>
          <a:p>
            <a:fld id="{ADCA3B0F-FFEE-B74C-ABBC-BCE4751F31F7}" type="datetimeFigureOut">
              <a:rPr lang="en-US" smtClean="0"/>
              <a:t>10/11/2023</a:t>
            </a:fld>
            <a:endParaRPr lang="en-US"/>
          </a:p>
        </p:txBody>
      </p:sp>
      <p:sp>
        <p:nvSpPr>
          <p:cNvPr id="3" name="Footer Placeholder 2">
            <a:extLst>
              <a:ext uri="{FF2B5EF4-FFF2-40B4-BE49-F238E27FC236}">
                <a16:creationId xmlns:a16="http://schemas.microsoft.com/office/drawing/2014/main" id="{AB40FB88-B1C1-5842-B87A-4E992F0C8EF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09DA169-A746-AF47-A5F1-365E6F3FB4C5}"/>
              </a:ext>
            </a:extLst>
          </p:cNvPr>
          <p:cNvSpPr>
            <a:spLocks noGrp="1"/>
          </p:cNvSpPr>
          <p:nvPr>
            <p:ph type="sldNum" sz="quarter" idx="12"/>
          </p:nvPr>
        </p:nvSpPr>
        <p:spPr/>
        <p:txBody>
          <a:bodyPr/>
          <a:lstStyle/>
          <a:p>
            <a:fld id="{541F84CB-2621-0045-B30F-22109BF07890}" type="slidenum">
              <a:rPr lang="en-US" smtClean="0"/>
              <a:t>‹#›</a:t>
            </a:fld>
            <a:endParaRPr lang="en-US"/>
          </a:p>
        </p:txBody>
      </p:sp>
    </p:spTree>
    <p:extLst>
      <p:ext uri="{BB962C8B-B14F-4D97-AF65-F5344CB8AC3E}">
        <p14:creationId xmlns:p14="http://schemas.microsoft.com/office/powerpoint/2010/main" val="2203348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CB64B-8D1A-8D41-96DC-4B4D3620BD5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CF0D885-220B-7B41-A32F-FB6371F437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19CC36-AB1C-A643-98E5-DADBCCBADE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E2DC4B-33BC-5841-BBB1-97CFF8D6431F}"/>
              </a:ext>
            </a:extLst>
          </p:cNvPr>
          <p:cNvSpPr>
            <a:spLocks noGrp="1"/>
          </p:cNvSpPr>
          <p:nvPr>
            <p:ph type="dt" sz="half" idx="10"/>
          </p:nvPr>
        </p:nvSpPr>
        <p:spPr/>
        <p:txBody>
          <a:bodyPr/>
          <a:lstStyle/>
          <a:p>
            <a:fld id="{ADCA3B0F-FFEE-B74C-ABBC-BCE4751F31F7}" type="datetimeFigureOut">
              <a:rPr lang="en-US" smtClean="0"/>
              <a:t>10/11/2023</a:t>
            </a:fld>
            <a:endParaRPr lang="en-US"/>
          </a:p>
        </p:txBody>
      </p:sp>
      <p:sp>
        <p:nvSpPr>
          <p:cNvPr id="6" name="Footer Placeholder 5">
            <a:extLst>
              <a:ext uri="{FF2B5EF4-FFF2-40B4-BE49-F238E27FC236}">
                <a16:creationId xmlns:a16="http://schemas.microsoft.com/office/drawing/2014/main" id="{47E06449-4702-EE41-BA0D-722DFE1E6C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0DB688-CBFB-3448-8B45-BB1AEBC4EE13}"/>
              </a:ext>
            </a:extLst>
          </p:cNvPr>
          <p:cNvSpPr>
            <a:spLocks noGrp="1"/>
          </p:cNvSpPr>
          <p:nvPr>
            <p:ph type="sldNum" sz="quarter" idx="12"/>
          </p:nvPr>
        </p:nvSpPr>
        <p:spPr/>
        <p:txBody>
          <a:bodyPr/>
          <a:lstStyle/>
          <a:p>
            <a:fld id="{541F84CB-2621-0045-B30F-22109BF07890}" type="slidenum">
              <a:rPr lang="en-US" smtClean="0"/>
              <a:t>‹#›</a:t>
            </a:fld>
            <a:endParaRPr lang="en-US"/>
          </a:p>
        </p:txBody>
      </p:sp>
    </p:spTree>
    <p:extLst>
      <p:ext uri="{BB962C8B-B14F-4D97-AF65-F5344CB8AC3E}">
        <p14:creationId xmlns:p14="http://schemas.microsoft.com/office/powerpoint/2010/main" val="40905540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FC4AA-71FA-C348-B354-15FD73F79C9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3F3A876-98D6-F647-87D3-8ED3762F94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2B485B9-8958-954C-AA55-FD9E8779AF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F92211-2E78-AC4B-8225-15BED03692FA}"/>
              </a:ext>
            </a:extLst>
          </p:cNvPr>
          <p:cNvSpPr>
            <a:spLocks noGrp="1"/>
          </p:cNvSpPr>
          <p:nvPr>
            <p:ph type="dt" sz="half" idx="10"/>
          </p:nvPr>
        </p:nvSpPr>
        <p:spPr/>
        <p:txBody>
          <a:bodyPr/>
          <a:lstStyle/>
          <a:p>
            <a:fld id="{ADCA3B0F-FFEE-B74C-ABBC-BCE4751F31F7}" type="datetimeFigureOut">
              <a:rPr lang="en-US" smtClean="0"/>
              <a:t>10/11/2023</a:t>
            </a:fld>
            <a:endParaRPr lang="en-US"/>
          </a:p>
        </p:txBody>
      </p:sp>
      <p:sp>
        <p:nvSpPr>
          <p:cNvPr id="6" name="Footer Placeholder 5">
            <a:extLst>
              <a:ext uri="{FF2B5EF4-FFF2-40B4-BE49-F238E27FC236}">
                <a16:creationId xmlns:a16="http://schemas.microsoft.com/office/drawing/2014/main" id="{B13C4C04-2EC3-354B-901A-AF9B6EC992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F4E15B-D5B4-7946-B8BD-9B05C65FF40E}"/>
              </a:ext>
            </a:extLst>
          </p:cNvPr>
          <p:cNvSpPr>
            <a:spLocks noGrp="1"/>
          </p:cNvSpPr>
          <p:nvPr>
            <p:ph type="sldNum" sz="quarter" idx="12"/>
          </p:nvPr>
        </p:nvSpPr>
        <p:spPr/>
        <p:txBody>
          <a:bodyPr/>
          <a:lstStyle/>
          <a:p>
            <a:fld id="{541F84CB-2621-0045-B30F-22109BF07890}" type="slidenum">
              <a:rPr lang="en-US" smtClean="0"/>
              <a:t>‹#›</a:t>
            </a:fld>
            <a:endParaRPr lang="en-US"/>
          </a:p>
        </p:txBody>
      </p:sp>
    </p:spTree>
    <p:extLst>
      <p:ext uri="{BB962C8B-B14F-4D97-AF65-F5344CB8AC3E}">
        <p14:creationId xmlns:p14="http://schemas.microsoft.com/office/powerpoint/2010/main" val="254002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DD71B4F-3E2A-4C48-BE26-627C28C0BB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628953-A92E-A44E-B1F6-F9072B8DC4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CA3B0F-FFEE-B74C-ABBC-BCE4751F31F7}" type="datetimeFigureOut">
              <a:rPr lang="en-US" smtClean="0"/>
              <a:t>10/11/2023</a:t>
            </a:fld>
            <a:endParaRPr lang="en-US"/>
          </a:p>
        </p:txBody>
      </p:sp>
      <p:sp>
        <p:nvSpPr>
          <p:cNvPr id="5" name="Footer Placeholder 4">
            <a:extLst>
              <a:ext uri="{FF2B5EF4-FFF2-40B4-BE49-F238E27FC236}">
                <a16:creationId xmlns:a16="http://schemas.microsoft.com/office/drawing/2014/main" id="{E9401097-5C2A-594B-ACFA-FD2C946FB3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2B35E8D-216B-3140-B0E8-B69F1B0413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1F84CB-2621-0045-B30F-22109BF07890}" type="slidenum">
              <a:rPr lang="en-US" smtClean="0"/>
              <a:t>‹#›</a:t>
            </a:fld>
            <a:endParaRPr lang="en-US"/>
          </a:p>
        </p:txBody>
      </p:sp>
      <p:sp>
        <p:nvSpPr>
          <p:cNvPr id="7" name="Rectangle 6">
            <a:extLst>
              <a:ext uri="{FF2B5EF4-FFF2-40B4-BE49-F238E27FC236}">
                <a16:creationId xmlns:a16="http://schemas.microsoft.com/office/drawing/2014/main" id="{AED5AD2C-CD67-5E49-AEBA-E909467048DB}"/>
              </a:ext>
            </a:extLst>
          </p:cNvPr>
          <p:cNvSpPr/>
          <p:nvPr userDrawn="1"/>
        </p:nvSpPr>
        <p:spPr>
          <a:xfrm>
            <a:off x="0" y="5958018"/>
            <a:ext cx="12191999" cy="908756"/>
          </a:xfrm>
          <a:prstGeom prst="rect">
            <a:avLst/>
          </a:prstGeom>
          <a:solidFill>
            <a:srgbClr val="0D2C6C"/>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pic>
        <p:nvPicPr>
          <p:cNvPr id="14" name="Picture 13">
            <a:extLst>
              <a:ext uri="{FF2B5EF4-FFF2-40B4-BE49-F238E27FC236}">
                <a16:creationId xmlns:a16="http://schemas.microsoft.com/office/drawing/2014/main" id="{3AEE4CC7-3DC8-AC49-985D-0B735D174F3F}"/>
              </a:ext>
            </a:extLst>
          </p:cNvPr>
          <p:cNvPicPr>
            <a:picLocks noChangeAspect="1"/>
          </p:cNvPicPr>
          <p:nvPr userDrawn="1"/>
        </p:nvPicPr>
        <p:blipFill>
          <a:blip r:embed="rId13"/>
          <a:stretch>
            <a:fillRect/>
          </a:stretch>
        </p:blipFill>
        <p:spPr>
          <a:xfrm>
            <a:off x="9961345" y="6329863"/>
            <a:ext cx="1849655" cy="147518"/>
          </a:xfrm>
          <a:prstGeom prst="rect">
            <a:avLst/>
          </a:prstGeom>
        </p:spPr>
      </p:pic>
      <p:pic>
        <p:nvPicPr>
          <p:cNvPr id="11" name="Picture 10">
            <a:extLst>
              <a:ext uri="{FF2B5EF4-FFF2-40B4-BE49-F238E27FC236}">
                <a16:creationId xmlns:a16="http://schemas.microsoft.com/office/drawing/2014/main" id="{21BFC440-3632-A449-9322-0B212DB62123}"/>
              </a:ext>
            </a:extLst>
          </p:cNvPr>
          <p:cNvPicPr>
            <a:picLocks noChangeAspect="1"/>
          </p:cNvPicPr>
          <p:nvPr userDrawn="1"/>
        </p:nvPicPr>
        <p:blipFill>
          <a:blip r:embed="rId14"/>
          <a:stretch>
            <a:fillRect/>
          </a:stretch>
        </p:blipFill>
        <p:spPr>
          <a:xfrm>
            <a:off x="524161" y="6103329"/>
            <a:ext cx="2129586" cy="534108"/>
          </a:xfrm>
          <a:prstGeom prst="rect">
            <a:avLst/>
          </a:prstGeom>
        </p:spPr>
      </p:pic>
    </p:spTree>
    <p:extLst>
      <p:ext uri="{BB962C8B-B14F-4D97-AF65-F5344CB8AC3E}">
        <p14:creationId xmlns:p14="http://schemas.microsoft.com/office/powerpoint/2010/main" val="23507286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9.png"/><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9.xml.rels><?xml version="1.0" encoding="UTF-8" standalone="yes"?>
<Relationships xmlns="http://schemas.openxmlformats.org/package/2006/relationships"><Relationship Id="rId3" Type="http://schemas.openxmlformats.org/officeDocument/2006/relationships/hyperlink" Target="https://cm.maxient.com/reportingform.php?MontanaStateUniv&amp;layout_id=7" TargetMode="External"/><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hyperlink" Target="https://wellness.mus.edu/" TargetMode="External"/><Relationship Id="rId4" Type="http://schemas.openxmlformats.org/officeDocument/2006/relationships/hyperlink" Target="https://choices.mus.edu/eap-work-life.html"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nextcatalog.montana.edu/courseadmin/?key=5395" TargetMode="External"/><Relationship Id="rId2" Type="http://schemas.openxmlformats.org/officeDocument/2006/relationships/hyperlink" Target="https://nextcatalog.montana.edu/courseadmin/?key=5520"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nextcatalog.montana.edu/courseadmin/?key=5564" TargetMode="External"/><Relationship Id="rId2" Type="http://schemas.openxmlformats.org/officeDocument/2006/relationships/hyperlink" Target="https://nextcatalog.montana.edu/courseadmin/?key=5635" TargetMode="External"/><Relationship Id="rId1" Type="http://schemas.openxmlformats.org/officeDocument/2006/relationships/slideLayout" Target="../slideLayouts/slideLayout2.xml"/><Relationship Id="rId4" Type="http://schemas.openxmlformats.org/officeDocument/2006/relationships/hyperlink" Target="https://nextcatalog.montana.edu/courseadmin/?key=5613" TargetMode="External"/></Relationships>
</file>

<file path=ppt/slides/_rels/slide34.xml.rels><?xml version="1.0" encoding="UTF-8" standalone="yes"?>
<Relationships xmlns="http://schemas.openxmlformats.org/package/2006/relationships"><Relationship Id="rId2" Type="http://schemas.openxmlformats.org/officeDocument/2006/relationships/hyperlink" Target="https://nextcatalog.montana.edu/courseadmin/?key=2706"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s://nextcatalog.montana.edu/courseadmin/?key=1925"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nextcatalog.montana.edu/courseadmin/?key=5652" TargetMode="External"/><Relationship Id="rId2" Type="http://schemas.openxmlformats.org/officeDocument/2006/relationships/hyperlink" Target="https://nextcatalog.montana.edu/courseadmin/?key=5648" TargetMode="External"/><Relationship Id="rId1" Type="http://schemas.openxmlformats.org/officeDocument/2006/relationships/slideLayout" Target="../slideLayouts/slideLayout2.xml"/><Relationship Id="rId6" Type="http://schemas.openxmlformats.org/officeDocument/2006/relationships/hyperlink" Target="https://nextcatalog.montana.edu/courseadmin/?key=5604" TargetMode="External"/><Relationship Id="rId5" Type="http://schemas.openxmlformats.org/officeDocument/2006/relationships/hyperlink" Target="https://nextcatalog.montana.edu/courseadmin/?key=5615" TargetMode="External"/><Relationship Id="rId4" Type="http://schemas.openxmlformats.org/officeDocument/2006/relationships/hyperlink" Target="https://nextcatalog.montana.edu/courseadmin/?key=5646"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nextcatalog.montana.edu/courseadmin/?key=3269"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nextcatalog.montana.edu/courseadmin/?key=4349"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nextcatalog.montana.edu/courseadmin/?key=2020"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nextcatalog.montana.edu/courseadmin/?key=3251"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nextcatalog.montana.edu/courseadmin/?key=3251" TargetMode="External"/><Relationship Id="rId2" Type="http://schemas.openxmlformats.org/officeDocument/2006/relationships/hyperlink" Target="https://nextcatalog.montana.edu/courseadmin/?key=2020"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www.montana.edu/commencement/commencement-rsvp-faculty.html"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nextcatalog.montana.edu/courseadmin/?key=1044" TargetMode="External"/><Relationship Id="rId2" Type="http://schemas.openxmlformats.org/officeDocument/2006/relationships/hyperlink" Target="https://nextcatalog.montana.edu/courseadmin/?key=1084" TargetMode="External"/><Relationship Id="rId1" Type="http://schemas.openxmlformats.org/officeDocument/2006/relationships/slideLayout" Target="../slideLayouts/slideLayout2.xml"/><Relationship Id="rId6" Type="http://schemas.openxmlformats.org/officeDocument/2006/relationships/hyperlink" Target="https://nextcatalog.montana.edu/courseadmin/?key=4349" TargetMode="External"/><Relationship Id="rId5" Type="http://schemas.openxmlformats.org/officeDocument/2006/relationships/hyperlink" Target="https://nextcatalog.montana.edu/courseadmin/?key=1106" TargetMode="External"/><Relationship Id="rId4" Type="http://schemas.openxmlformats.org/officeDocument/2006/relationships/hyperlink" Target="https://nextcatalog.montana.edu/courseadmin/?key=1104"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hyperlink" Target="https://www.montana.edu/cpa/apps/softwareatlas/index.php"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apexprod.msu.montana.edu/apex/f?p=112:3:13148640708706::::P3_COURSESCHEDID,P3_COURSEID,P3_INSTRUCTORID:22827,6023,1741" TargetMode="External"/><Relationship Id="rId2" Type="http://schemas.openxmlformats.org/officeDocument/2006/relationships/hyperlink" Target="https://www.montana.edu/calendar/events/47756"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52059-C974-CE46-A9B0-805108CFE72B}"/>
              </a:ext>
            </a:extLst>
          </p:cNvPr>
          <p:cNvSpPr>
            <a:spLocks noGrp="1"/>
          </p:cNvSpPr>
          <p:nvPr>
            <p:ph type="ctrTitle"/>
          </p:nvPr>
        </p:nvSpPr>
        <p:spPr/>
        <p:txBody>
          <a:bodyPr anchor="ctr"/>
          <a:lstStyle/>
          <a:p>
            <a:r>
              <a:rPr lang="en-US">
                <a:latin typeface="+mn-lt"/>
              </a:rPr>
              <a:t>Welcome to Faculty Senate! </a:t>
            </a:r>
          </a:p>
        </p:txBody>
      </p:sp>
      <p:sp>
        <p:nvSpPr>
          <p:cNvPr id="3" name="Subtitle 2">
            <a:extLst>
              <a:ext uri="{FF2B5EF4-FFF2-40B4-BE49-F238E27FC236}">
                <a16:creationId xmlns:a16="http://schemas.microsoft.com/office/drawing/2014/main" id="{0B2D036D-0FBF-1E4F-BC94-3CD5476D8E27}"/>
              </a:ext>
            </a:extLst>
          </p:cNvPr>
          <p:cNvSpPr>
            <a:spLocks noGrp="1"/>
          </p:cNvSpPr>
          <p:nvPr>
            <p:ph type="subTitle" idx="1"/>
          </p:nvPr>
        </p:nvSpPr>
        <p:spPr>
          <a:xfrm>
            <a:off x="1524000" y="3602038"/>
            <a:ext cx="4572000" cy="1655762"/>
          </a:xfrm>
        </p:spPr>
        <p:txBody>
          <a:bodyPr/>
          <a:lstStyle/>
          <a:p>
            <a:r>
              <a:rPr lang="en-US"/>
              <a:t>Colter Ellis </a:t>
            </a:r>
          </a:p>
          <a:p>
            <a:r>
              <a:rPr lang="en-US"/>
              <a:t>Faculty Senate Chair </a:t>
            </a:r>
          </a:p>
          <a:p>
            <a:r>
              <a:rPr lang="en-US"/>
              <a:t>Associate Professor of Sociology </a:t>
            </a:r>
          </a:p>
          <a:p>
            <a:endParaRPr lang="en-US"/>
          </a:p>
        </p:txBody>
      </p:sp>
      <p:sp>
        <p:nvSpPr>
          <p:cNvPr id="4" name="Subtitle 2">
            <a:extLst>
              <a:ext uri="{FF2B5EF4-FFF2-40B4-BE49-F238E27FC236}">
                <a16:creationId xmlns:a16="http://schemas.microsoft.com/office/drawing/2014/main" id="{9E40F4B6-E1DF-B412-AEF9-33B9C6EA331E}"/>
              </a:ext>
            </a:extLst>
          </p:cNvPr>
          <p:cNvSpPr txBox="1">
            <a:spLocks/>
          </p:cNvSpPr>
          <p:nvPr/>
        </p:nvSpPr>
        <p:spPr>
          <a:xfrm>
            <a:off x="5987143" y="3602038"/>
            <a:ext cx="4572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t>Stephanie McCalla</a:t>
            </a:r>
          </a:p>
          <a:p>
            <a:r>
              <a:rPr lang="en-US"/>
              <a:t>Faculty Senate Chair-Elect </a:t>
            </a:r>
          </a:p>
          <a:p>
            <a:r>
              <a:rPr lang="en-US" b="0" i="0" u="none" strike="noStrike">
                <a:solidFill>
                  <a:srgbClr val="212121"/>
                </a:solidFill>
                <a:effectLst/>
                <a:latin typeface="Calibri" panose="020F0502020204030204" pitchFamily="34" charset="0"/>
              </a:rPr>
              <a:t>Chemical &amp; Biological Engineering</a:t>
            </a:r>
            <a:endParaRPr lang="en-US"/>
          </a:p>
        </p:txBody>
      </p:sp>
    </p:spTree>
    <p:extLst>
      <p:ext uri="{BB962C8B-B14F-4D97-AF65-F5344CB8AC3E}">
        <p14:creationId xmlns:p14="http://schemas.microsoft.com/office/powerpoint/2010/main" val="29728673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with his hands together&#10;&#10;Description automatically generated">
            <a:extLst>
              <a:ext uri="{FF2B5EF4-FFF2-40B4-BE49-F238E27FC236}">
                <a16:creationId xmlns:a16="http://schemas.microsoft.com/office/drawing/2014/main" id="{2FC27D06-93B9-6D20-1D30-0E18EAA75C05}"/>
              </a:ext>
            </a:extLst>
          </p:cNvPr>
          <p:cNvPicPr>
            <a:picLocks noGrp="1" noChangeAspect="1"/>
          </p:cNvPicPr>
          <p:nvPr>
            <p:ph idx="1"/>
          </p:nvPr>
        </p:nvPicPr>
        <p:blipFill>
          <a:blip r:embed="rId2"/>
          <a:stretch>
            <a:fillRect/>
          </a:stretch>
        </p:blipFill>
        <p:spPr>
          <a:xfrm>
            <a:off x="838200" y="867015"/>
            <a:ext cx="10515600" cy="4286313"/>
          </a:xfrm>
        </p:spPr>
      </p:pic>
    </p:spTree>
    <p:extLst>
      <p:ext uri="{BB962C8B-B14F-4D97-AF65-F5344CB8AC3E}">
        <p14:creationId xmlns:p14="http://schemas.microsoft.com/office/powerpoint/2010/main" val="32909376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F4B7E-34DB-C7C5-F1BA-18602EC2ADAD}"/>
              </a:ext>
            </a:extLst>
          </p:cNvPr>
          <p:cNvSpPr>
            <a:spLocks noGrp="1"/>
          </p:cNvSpPr>
          <p:nvPr>
            <p:ph type="title"/>
          </p:nvPr>
        </p:nvSpPr>
        <p:spPr/>
        <p:txBody>
          <a:bodyPr anchor="ctr"/>
          <a:lstStyle/>
          <a:p>
            <a:r>
              <a:rPr lang="en-US" kern="100">
                <a:effectLst/>
                <a:latin typeface="Calibri" panose="020F0502020204030204" pitchFamily="34" charset="0"/>
                <a:ea typeface="Calibri" panose="020F0502020204030204" pitchFamily="34" charset="0"/>
                <a:cs typeface="Calibri" panose="020F0502020204030204" pitchFamily="34" charset="0"/>
              </a:rPr>
              <a:t>Information Updates</a:t>
            </a:r>
            <a:endParaRPr lang="en-US"/>
          </a:p>
        </p:txBody>
      </p:sp>
      <p:sp>
        <p:nvSpPr>
          <p:cNvPr id="3" name="Content Placeholder 2">
            <a:extLst>
              <a:ext uri="{FF2B5EF4-FFF2-40B4-BE49-F238E27FC236}">
                <a16:creationId xmlns:a16="http://schemas.microsoft.com/office/drawing/2014/main" id="{6D9CAE30-8D07-5190-B041-FAF677ECB969}"/>
              </a:ext>
            </a:extLst>
          </p:cNvPr>
          <p:cNvSpPr>
            <a:spLocks noGrp="1"/>
          </p:cNvSpPr>
          <p:nvPr>
            <p:ph idx="1"/>
          </p:nvPr>
        </p:nvSpPr>
        <p:spPr/>
        <p:txBody>
          <a:bodyPr/>
          <a:lstStyle/>
          <a:p>
            <a:pPr>
              <a:spcBef>
                <a:spcPts val="0"/>
              </a:spcBef>
            </a:pPr>
            <a:r>
              <a:rPr lang="en-US" sz="2200">
                <a:effectLst/>
                <a:latin typeface="Calibri" panose="020F0502020204030204" pitchFamily="34" charset="0"/>
                <a:ea typeface="Times New Roman" panose="02020603050405020304" pitchFamily="18" charset="0"/>
                <a:cs typeface="Calibri" panose="020F0502020204030204" pitchFamily="34" charset="0"/>
              </a:rPr>
              <a:t>Ariel Donohue: MUS’s Annual Diversity Report </a:t>
            </a:r>
            <a:endParaRPr lang="en-US" sz="2200">
              <a:latin typeface="Calibri" panose="020F0502020204030204" pitchFamily="34" charset="0"/>
              <a:ea typeface="Times New Roman" panose="02020603050405020304" pitchFamily="18" charset="0"/>
              <a:cs typeface="Calibri" panose="020F0502020204030204" pitchFamily="34" charset="0"/>
            </a:endParaRPr>
          </a:p>
          <a:p>
            <a:pPr>
              <a:spcBef>
                <a:spcPts val="0"/>
              </a:spcBef>
            </a:pPr>
            <a:endParaRPr lang="en-US" sz="2200" kern="100">
              <a:effectLst/>
              <a:latin typeface="Calibri" panose="020F0502020204030204" pitchFamily="34" charset="0"/>
              <a:ea typeface="Calibri" panose="020F0502020204030204" pitchFamily="34" charset="0"/>
              <a:cs typeface="Calibri" panose="020F0502020204030204" pitchFamily="34" charset="0"/>
            </a:endParaRPr>
          </a:p>
          <a:p>
            <a:pPr>
              <a:spcBef>
                <a:spcPts val="0"/>
              </a:spcBef>
            </a:pPr>
            <a:r>
              <a:rPr lang="en-US" sz="2200" kern="100">
                <a:effectLst/>
                <a:latin typeface="Calibri" panose="020F0502020204030204" pitchFamily="34" charset="0"/>
                <a:ea typeface="Calibri" panose="020F0502020204030204" pitchFamily="34" charset="0"/>
                <a:cs typeface="Calibri" panose="020F0502020204030204" pitchFamily="34" charset="0"/>
              </a:rPr>
              <a:t>Betsy </a:t>
            </a:r>
            <a:r>
              <a:rPr lang="en-US" sz="2200" kern="100" err="1">
                <a:effectLst/>
                <a:latin typeface="Calibri" panose="020F0502020204030204" pitchFamily="34" charset="0"/>
                <a:ea typeface="Calibri" panose="020F0502020204030204" pitchFamily="34" charset="0"/>
                <a:cs typeface="Calibri" panose="020F0502020204030204" pitchFamily="34" charset="0"/>
              </a:rPr>
              <a:t>Asserson</a:t>
            </a:r>
            <a:r>
              <a:rPr lang="en-US" sz="2200" kern="100">
                <a:effectLst/>
                <a:latin typeface="Calibri" panose="020F0502020204030204" pitchFamily="34" charset="0"/>
                <a:ea typeface="Calibri" panose="020F0502020204030204" pitchFamily="34" charset="0"/>
                <a:cs typeface="Calibri" panose="020F0502020204030204" pitchFamily="34" charset="0"/>
              </a:rPr>
              <a:t>: Student Mental Health Resources </a:t>
            </a:r>
            <a:endParaRPr lang="en-US" sz="2200" kern="10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a:p>
        </p:txBody>
      </p:sp>
    </p:spTree>
    <p:extLst>
      <p:ext uri="{BB962C8B-B14F-4D97-AF65-F5344CB8AC3E}">
        <p14:creationId xmlns:p14="http://schemas.microsoft.com/office/powerpoint/2010/main" val="26393655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7BE50-868A-6BDB-3808-A2E23D5DECE6}"/>
              </a:ext>
            </a:extLst>
          </p:cNvPr>
          <p:cNvSpPr>
            <a:spLocks noGrp="1"/>
          </p:cNvSpPr>
          <p:nvPr>
            <p:ph type="ctrTitle"/>
          </p:nvPr>
        </p:nvSpPr>
        <p:spPr>
          <a:xfrm>
            <a:off x="565150" y="768334"/>
            <a:ext cx="4134537" cy="2866405"/>
          </a:xfrm>
        </p:spPr>
        <p:txBody>
          <a:bodyPr>
            <a:normAutofit/>
          </a:bodyPr>
          <a:lstStyle/>
          <a:p>
            <a:pPr>
              <a:lnSpc>
                <a:spcPct val="90000"/>
              </a:lnSpc>
            </a:pPr>
            <a:r>
              <a:rPr lang="en-US" sz="5000"/>
              <a:t>MSU’s annual diversity report</a:t>
            </a:r>
          </a:p>
        </p:txBody>
      </p:sp>
      <p:sp>
        <p:nvSpPr>
          <p:cNvPr id="3" name="Subtitle 2">
            <a:extLst>
              <a:ext uri="{FF2B5EF4-FFF2-40B4-BE49-F238E27FC236}">
                <a16:creationId xmlns:a16="http://schemas.microsoft.com/office/drawing/2014/main" id="{65A80AB2-1527-086B-2830-AC32E8E249D9}"/>
              </a:ext>
            </a:extLst>
          </p:cNvPr>
          <p:cNvSpPr>
            <a:spLocks noGrp="1"/>
          </p:cNvSpPr>
          <p:nvPr>
            <p:ph type="subTitle" idx="1"/>
          </p:nvPr>
        </p:nvSpPr>
        <p:spPr>
          <a:xfrm>
            <a:off x="565150" y="4283239"/>
            <a:ext cx="4134537" cy="1475177"/>
          </a:xfrm>
        </p:spPr>
        <p:txBody>
          <a:bodyPr>
            <a:normAutofit/>
          </a:bodyPr>
          <a:lstStyle/>
          <a:p>
            <a:r>
              <a:rPr lang="en-US"/>
              <a:t>Ariel Donohue</a:t>
            </a:r>
          </a:p>
          <a:p>
            <a:r>
              <a:rPr lang="en-US"/>
              <a:t>Senior Diversity and Inclusion Officer</a:t>
            </a:r>
          </a:p>
        </p:txBody>
      </p:sp>
      <p:pic>
        <p:nvPicPr>
          <p:cNvPr id="7" name="Picture 6">
            <a:extLst>
              <a:ext uri="{FF2B5EF4-FFF2-40B4-BE49-F238E27FC236}">
                <a16:creationId xmlns:a16="http://schemas.microsoft.com/office/drawing/2014/main" id="{0679029D-77CB-19FB-C34F-ADD8830518BB}"/>
              </a:ext>
            </a:extLst>
          </p:cNvPr>
          <p:cNvPicPr>
            <a:picLocks noChangeAspect="1"/>
          </p:cNvPicPr>
          <p:nvPr/>
        </p:nvPicPr>
        <p:blipFill rotWithShape="1">
          <a:blip r:embed="rId2"/>
          <a:srcRect t="8317" r="-1" b="28817"/>
          <a:stretch/>
        </p:blipFill>
        <p:spPr>
          <a:xfrm>
            <a:off x="5264837" y="1"/>
            <a:ext cx="6927163" cy="6857999"/>
          </a:xfrm>
          <a:prstGeom prst="rect">
            <a:avLst/>
          </a:prstGeom>
        </p:spPr>
      </p:pic>
    </p:spTree>
    <p:extLst>
      <p:ext uri="{BB962C8B-B14F-4D97-AF65-F5344CB8AC3E}">
        <p14:creationId xmlns:p14="http://schemas.microsoft.com/office/powerpoint/2010/main" val="3986147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CE71F9-D8EA-BB39-DCA0-EFC28EF01C04}"/>
              </a:ext>
            </a:extLst>
          </p:cNvPr>
          <p:cNvSpPr>
            <a:spLocks noGrp="1"/>
          </p:cNvSpPr>
          <p:nvPr>
            <p:ph idx="1"/>
          </p:nvPr>
        </p:nvSpPr>
        <p:spPr>
          <a:xfrm>
            <a:off x="565151" y="1771651"/>
            <a:ext cx="4133559" cy="3989577"/>
          </a:xfrm>
        </p:spPr>
        <p:txBody>
          <a:bodyPr>
            <a:normAutofit/>
          </a:bodyPr>
          <a:lstStyle/>
          <a:p>
            <a:r>
              <a:rPr lang="en-US"/>
              <a:t>Organized by themes from MSU’s Diversity and Inclusion Framework</a:t>
            </a:r>
          </a:p>
          <a:p>
            <a:r>
              <a:rPr lang="en-US"/>
              <a:t>Highlights work from around campus</a:t>
            </a:r>
          </a:p>
          <a:p>
            <a:r>
              <a:rPr lang="en-US"/>
              <a:t>Contextualizes data</a:t>
            </a:r>
          </a:p>
          <a:p>
            <a:r>
              <a:rPr lang="en-US"/>
              <a:t>Find online at montana.edu/diversity/</a:t>
            </a:r>
            <a:br>
              <a:rPr lang="en-US"/>
            </a:br>
            <a:r>
              <a:rPr lang="en-US"/>
              <a:t>report2023/</a:t>
            </a:r>
          </a:p>
        </p:txBody>
      </p:sp>
      <p:pic>
        <p:nvPicPr>
          <p:cNvPr id="7" name="Picture 6">
            <a:extLst>
              <a:ext uri="{FF2B5EF4-FFF2-40B4-BE49-F238E27FC236}">
                <a16:creationId xmlns:a16="http://schemas.microsoft.com/office/drawing/2014/main" id="{F52A8EE4-5CDF-1251-1FEF-0A4BE9BDB57A}"/>
              </a:ext>
            </a:extLst>
          </p:cNvPr>
          <p:cNvPicPr>
            <a:picLocks noChangeAspect="1"/>
          </p:cNvPicPr>
          <p:nvPr/>
        </p:nvPicPr>
        <p:blipFill>
          <a:blip r:embed="rId2"/>
          <a:stretch>
            <a:fillRect/>
          </a:stretch>
        </p:blipFill>
        <p:spPr>
          <a:xfrm>
            <a:off x="5106596" y="1085575"/>
            <a:ext cx="6430513" cy="4678198"/>
          </a:xfrm>
          <a:prstGeom prst="rect">
            <a:avLst/>
          </a:prstGeom>
        </p:spPr>
      </p:pic>
    </p:spTree>
    <p:extLst>
      <p:ext uri="{BB962C8B-B14F-4D97-AF65-F5344CB8AC3E}">
        <p14:creationId xmlns:p14="http://schemas.microsoft.com/office/powerpoint/2010/main" val="5283137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B14D672C-F0BB-C617-46C3-326D762FF705}"/>
              </a:ext>
            </a:extLst>
          </p:cNvPr>
          <p:cNvPicPr>
            <a:picLocks noGrp="1" noChangeAspect="1"/>
          </p:cNvPicPr>
          <p:nvPr>
            <p:ph idx="1"/>
          </p:nvPr>
        </p:nvPicPr>
        <p:blipFill>
          <a:blip r:embed="rId2"/>
          <a:stretch>
            <a:fillRect/>
          </a:stretch>
        </p:blipFill>
        <p:spPr>
          <a:xfrm>
            <a:off x="976312" y="3162935"/>
            <a:ext cx="2905125" cy="2924175"/>
          </a:xfrm>
        </p:spPr>
      </p:pic>
      <p:pic>
        <p:nvPicPr>
          <p:cNvPr id="5" name="Picture 4">
            <a:extLst>
              <a:ext uri="{FF2B5EF4-FFF2-40B4-BE49-F238E27FC236}">
                <a16:creationId xmlns:a16="http://schemas.microsoft.com/office/drawing/2014/main" id="{F6F80301-F407-3BCC-DAC5-FC0926E1D18C}"/>
              </a:ext>
            </a:extLst>
          </p:cNvPr>
          <p:cNvPicPr>
            <a:picLocks noChangeAspect="1"/>
          </p:cNvPicPr>
          <p:nvPr/>
        </p:nvPicPr>
        <p:blipFill>
          <a:blip r:embed="rId3"/>
          <a:stretch>
            <a:fillRect/>
          </a:stretch>
        </p:blipFill>
        <p:spPr>
          <a:xfrm>
            <a:off x="4619625" y="2038350"/>
            <a:ext cx="2952750" cy="2781300"/>
          </a:xfrm>
          <a:prstGeom prst="rect">
            <a:avLst/>
          </a:prstGeom>
        </p:spPr>
      </p:pic>
      <p:pic>
        <p:nvPicPr>
          <p:cNvPr id="7" name="Picture 6">
            <a:extLst>
              <a:ext uri="{FF2B5EF4-FFF2-40B4-BE49-F238E27FC236}">
                <a16:creationId xmlns:a16="http://schemas.microsoft.com/office/drawing/2014/main" id="{5AFFD1E4-5886-0A3B-ED6D-72F778C1ACD3}"/>
              </a:ext>
            </a:extLst>
          </p:cNvPr>
          <p:cNvPicPr>
            <a:picLocks noChangeAspect="1"/>
          </p:cNvPicPr>
          <p:nvPr/>
        </p:nvPicPr>
        <p:blipFill>
          <a:blip r:embed="rId4"/>
          <a:stretch>
            <a:fillRect/>
          </a:stretch>
        </p:blipFill>
        <p:spPr>
          <a:xfrm>
            <a:off x="8510588" y="638175"/>
            <a:ext cx="2705100" cy="2800350"/>
          </a:xfrm>
          <a:prstGeom prst="rect">
            <a:avLst/>
          </a:prstGeom>
        </p:spPr>
      </p:pic>
      <p:pic>
        <p:nvPicPr>
          <p:cNvPr id="9" name="Picture 8">
            <a:extLst>
              <a:ext uri="{FF2B5EF4-FFF2-40B4-BE49-F238E27FC236}">
                <a16:creationId xmlns:a16="http://schemas.microsoft.com/office/drawing/2014/main" id="{514FB0F0-5920-AE83-6BAD-CC242E479425}"/>
              </a:ext>
            </a:extLst>
          </p:cNvPr>
          <p:cNvPicPr>
            <a:picLocks noChangeAspect="1"/>
          </p:cNvPicPr>
          <p:nvPr/>
        </p:nvPicPr>
        <p:blipFill>
          <a:blip r:embed="rId5"/>
          <a:stretch>
            <a:fillRect/>
          </a:stretch>
        </p:blipFill>
        <p:spPr>
          <a:xfrm>
            <a:off x="976312" y="571944"/>
            <a:ext cx="3400425" cy="1666875"/>
          </a:xfrm>
          <a:prstGeom prst="rect">
            <a:avLst/>
          </a:prstGeom>
        </p:spPr>
      </p:pic>
      <p:pic>
        <p:nvPicPr>
          <p:cNvPr id="11" name="Picture 10">
            <a:extLst>
              <a:ext uri="{FF2B5EF4-FFF2-40B4-BE49-F238E27FC236}">
                <a16:creationId xmlns:a16="http://schemas.microsoft.com/office/drawing/2014/main" id="{0B79C407-242B-8957-8012-67660B6D8CC1}"/>
              </a:ext>
            </a:extLst>
          </p:cNvPr>
          <p:cNvPicPr>
            <a:picLocks noChangeAspect="1"/>
          </p:cNvPicPr>
          <p:nvPr/>
        </p:nvPicPr>
        <p:blipFill>
          <a:blip r:embed="rId6"/>
          <a:stretch>
            <a:fillRect/>
          </a:stretch>
        </p:blipFill>
        <p:spPr>
          <a:xfrm>
            <a:off x="8091488" y="4267200"/>
            <a:ext cx="3124200" cy="1952625"/>
          </a:xfrm>
          <a:prstGeom prst="rect">
            <a:avLst/>
          </a:prstGeom>
        </p:spPr>
      </p:pic>
    </p:spTree>
    <p:extLst>
      <p:ext uri="{BB962C8B-B14F-4D97-AF65-F5344CB8AC3E}">
        <p14:creationId xmlns:p14="http://schemas.microsoft.com/office/powerpoint/2010/main" val="39180495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D32A0C4-0741-DC4E-39EE-EE0E56A0E21C}"/>
              </a:ext>
            </a:extLst>
          </p:cNvPr>
          <p:cNvSpPr txBox="1"/>
          <p:nvPr/>
        </p:nvSpPr>
        <p:spPr>
          <a:xfrm>
            <a:off x="5628357" y="1400121"/>
            <a:ext cx="5995137" cy="4361107"/>
          </a:xfrm>
          <a:prstGeom prst="rect">
            <a:avLst/>
          </a:prstGeom>
        </p:spPr>
        <p:txBody>
          <a:bodyPr vert="horz" lIns="91440" tIns="45720" rIns="91440" bIns="45720" rtlCol="0">
            <a:normAutofit/>
          </a:bodyPr>
          <a:lstStyle/>
          <a:p>
            <a:pPr>
              <a:spcBef>
                <a:spcPts val="900"/>
              </a:spcBef>
            </a:pPr>
            <a:r>
              <a:rPr lang="en-US" b="1"/>
              <a:t>Phase 1: </a:t>
            </a:r>
          </a:p>
          <a:p>
            <a:pPr lvl="1" indent="-228600">
              <a:spcBef>
                <a:spcPts val="900"/>
              </a:spcBef>
              <a:buFont typeface="Arial" panose="020B0604020202020204" pitchFamily="34" charset="0"/>
              <a:buChar char="•"/>
            </a:pPr>
            <a:r>
              <a:rPr lang="en-US"/>
              <a:t>Online course, “Diversity without Division: Introducing the Moral Courage Method of Communicating across Divides</a:t>
            </a:r>
          </a:p>
          <a:p>
            <a:pPr lvl="1" indent="-228600">
              <a:spcBef>
                <a:spcPts val="900"/>
              </a:spcBef>
              <a:buFont typeface="Arial" panose="020B0604020202020204" pitchFamily="34" charset="0"/>
              <a:buChar char="•"/>
            </a:pPr>
            <a:r>
              <a:rPr lang="en-US"/>
              <a:t>October 2023 – January 2024’</a:t>
            </a:r>
          </a:p>
          <a:p>
            <a:pPr>
              <a:spcBef>
                <a:spcPts val="900"/>
              </a:spcBef>
            </a:pPr>
            <a:r>
              <a:rPr lang="en-US" b="1"/>
              <a:t>Phase 2: </a:t>
            </a:r>
          </a:p>
          <a:p>
            <a:pPr lvl="1" indent="-228600">
              <a:spcBef>
                <a:spcPts val="900"/>
              </a:spcBef>
              <a:buFont typeface="Arial" panose="020B0604020202020204" pitchFamily="34" charset="0"/>
              <a:buChar char="•"/>
            </a:pPr>
            <a:r>
              <a:rPr lang="en-US"/>
              <a:t>Practice Plan workshop and weekly practice</a:t>
            </a:r>
          </a:p>
          <a:p>
            <a:pPr lvl="1" indent="-228600">
              <a:spcBef>
                <a:spcPts val="900"/>
              </a:spcBef>
              <a:buFont typeface="Arial" panose="020B0604020202020204" pitchFamily="34" charset="0"/>
              <a:buChar char="•"/>
            </a:pPr>
            <a:r>
              <a:rPr lang="en-US"/>
              <a:t>January – April 2024</a:t>
            </a:r>
          </a:p>
          <a:p>
            <a:pPr>
              <a:spcBef>
                <a:spcPts val="900"/>
              </a:spcBef>
            </a:pPr>
            <a:r>
              <a:rPr lang="en-US" b="1"/>
              <a:t>Phase 3: </a:t>
            </a:r>
          </a:p>
          <a:p>
            <a:pPr lvl="1" indent="-228600">
              <a:spcBef>
                <a:spcPts val="900"/>
              </a:spcBef>
              <a:buFont typeface="Arial" panose="020B0604020202020204" pitchFamily="34" charset="0"/>
              <a:buChar char="•"/>
            </a:pPr>
            <a:r>
              <a:rPr lang="en-US"/>
              <a:t>Certify Moral Courage Mentors for MSU</a:t>
            </a:r>
          </a:p>
          <a:p>
            <a:pPr lvl="1" indent="-228600">
              <a:spcBef>
                <a:spcPts val="900"/>
              </a:spcBef>
              <a:buFont typeface="Arial" panose="020B0604020202020204" pitchFamily="34" charset="0"/>
              <a:buChar char="•"/>
            </a:pPr>
            <a:r>
              <a:rPr lang="en-US"/>
              <a:t>Summer 2024</a:t>
            </a:r>
          </a:p>
        </p:txBody>
      </p:sp>
      <p:pic>
        <p:nvPicPr>
          <p:cNvPr id="7" name="Picture 6">
            <a:extLst>
              <a:ext uri="{FF2B5EF4-FFF2-40B4-BE49-F238E27FC236}">
                <a16:creationId xmlns:a16="http://schemas.microsoft.com/office/drawing/2014/main" id="{CBBE7BCA-F58B-251C-3B35-18E848F970CA}"/>
              </a:ext>
            </a:extLst>
          </p:cNvPr>
          <p:cNvPicPr>
            <a:picLocks noChangeAspect="1"/>
          </p:cNvPicPr>
          <p:nvPr/>
        </p:nvPicPr>
        <p:blipFill>
          <a:blip r:embed="rId2"/>
          <a:stretch>
            <a:fillRect/>
          </a:stretch>
        </p:blipFill>
        <p:spPr>
          <a:xfrm>
            <a:off x="646959" y="1400121"/>
            <a:ext cx="4334439" cy="2264988"/>
          </a:xfrm>
          <a:prstGeom prst="rect">
            <a:avLst/>
          </a:prstGeom>
        </p:spPr>
      </p:pic>
    </p:spTree>
    <p:extLst>
      <p:ext uri="{BB962C8B-B14F-4D97-AF65-F5344CB8AC3E}">
        <p14:creationId xmlns:p14="http://schemas.microsoft.com/office/powerpoint/2010/main" val="3146759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BCF97-DCAC-6A00-55A7-367EF013CD3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812F58F-241F-CD10-E4B7-908D6FE40DF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5647888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7D0C7-5025-A2B7-D500-B9AB8A070A33}"/>
              </a:ext>
            </a:extLst>
          </p:cNvPr>
          <p:cNvSpPr>
            <a:spLocks noGrp="1"/>
          </p:cNvSpPr>
          <p:nvPr>
            <p:ph type="ctrTitle"/>
          </p:nvPr>
        </p:nvSpPr>
        <p:spPr>
          <a:xfrm>
            <a:off x="5270089" y="619431"/>
            <a:ext cx="6263149" cy="3869205"/>
          </a:xfrm>
        </p:spPr>
        <p:txBody>
          <a:bodyPr>
            <a:normAutofit/>
          </a:bodyPr>
          <a:lstStyle/>
          <a:p>
            <a:r>
              <a:rPr lang="en-US" sz="7500"/>
              <a:t>Counseling and Psychological Services</a:t>
            </a:r>
          </a:p>
        </p:txBody>
      </p:sp>
      <p:pic>
        <p:nvPicPr>
          <p:cNvPr id="1026" name="Picture 2">
            <a:extLst>
              <a:ext uri="{FF2B5EF4-FFF2-40B4-BE49-F238E27FC236}">
                <a16:creationId xmlns:a16="http://schemas.microsoft.com/office/drawing/2014/main" id="{E2154A14-969B-AE53-8BA9-643B7976556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33999" y="1956884"/>
            <a:ext cx="4001315" cy="293513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A4685E4-88DE-63DA-2A0C-6486E3978DA5}"/>
              </a:ext>
            </a:extLst>
          </p:cNvPr>
          <p:cNvSpPr txBox="1"/>
          <p:nvPr/>
        </p:nvSpPr>
        <p:spPr>
          <a:xfrm>
            <a:off x="5517136" y="4892017"/>
            <a:ext cx="6016102" cy="646331"/>
          </a:xfrm>
          <a:prstGeom prst="rect">
            <a:avLst/>
          </a:prstGeom>
          <a:noFill/>
        </p:spPr>
        <p:txBody>
          <a:bodyPr wrap="square" rtlCol="0">
            <a:spAutoFit/>
          </a:bodyPr>
          <a:lstStyle/>
          <a:p>
            <a:r>
              <a:rPr lang="en-US">
                <a:solidFill>
                  <a:schemeClr val="bg1"/>
                </a:solidFill>
              </a:rPr>
              <a:t>Betsy Asserson, Ph.D., Director </a:t>
            </a:r>
          </a:p>
          <a:p>
            <a:r>
              <a:rPr lang="en-US">
                <a:solidFill>
                  <a:schemeClr val="bg1"/>
                </a:solidFill>
              </a:rPr>
              <a:t>Licensed Psychologist</a:t>
            </a:r>
          </a:p>
        </p:txBody>
      </p:sp>
    </p:spTree>
    <p:extLst>
      <p:ext uri="{BB962C8B-B14F-4D97-AF65-F5344CB8AC3E}">
        <p14:creationId xmlns:p14="http://schemas.microsoft.com/office/powerpoint/2010/main" val="40348260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700" y="-112291"/>
            <a:ext cx="9485151" cy="1658198"/>
          </a:xfrm>
        </p:spPr>
        <p:txBody>
          <a:bodyPr/>
          <a:lstStyle/>
          <a:p>
            <a:r>
              <a:rPr lang="en-US">
                <a:solidFill>
                  <a:schemeClr val="tx2"/>
                </a:solidFill>
              </a:rPr>
              <a:t>Counseling &amp; Psychological Services</a:t>
            </a:r>
          </a:p>
        </p:txBody>
      </p:sp>
      <p:sp>
        <p:nvSpPr>
          <p:cNvPr id="3" name="Content Placeholder 2"/>
          <p:cNvSpPr>
            <a:spLocks noGrp="1"/>
          </p:cNvSpPr>
          <p:nvPr>
            <p:ph idx="1"/>
          </p:nvPr>
        </p:nvSpPr>
        <p:spPr>
          <a:xfrm>
            <a:off x="325700" y="1369444"/>
            <a:ext cx="7143672" cy="5312093"/>
          </a:xfrm>
        </p:spPr>
        <p:txBody>
          <a:bodyPr>
            <a:noAutofit/>
          </a:bodyPr>
          <a:lstStyle/>
          <a:p>
            <a:pPr>
              <a:buFont typeface="Arial" panose="020B0604020202020204" pitchFamily="34" charset="0"/>
              <a:buChar char="•"/>
            </a:pPr>
            <a:r>
              <a:rPr lang="en-US" sz="2200"/>
              <a:t>Swingle Hall above Student Health Services</a:t>
            </a:r>
          </a:p>
          <a:p>
            <a:pPr marL="4572" lvl="1" indent="0">
              <a:buNone/>
            </a:pPr>
            <a:r>
              <a:rPr lang="en-US" sz="2200"/>
              <a:t>	</a:t>
            </a:r>
            <a:r>
              <a:rPr lang="en-US" sz="1800" i="1"/>
              <a:t>18 licensed mental health providers</a:t>
            </a:r>
          </a:p>
          <a:p>
            <a:pPr>
              <a:buFont typeface="Arial" panose="020B0604020202020204" pitchFamily="34" charset="0"/>
              <a:buChar char="•"/>
            </a:pPr>
            <a:r>
              <a:rPr lang="en-US" sz="2200"/>
              <a:t>Free &amp; Confidential counseling services for students</a:t>
            </a:r>
          </a:p>
          <a:p>
            <a:pPr marL="4572" lvl="1" indent="0">
              <a:buNone/>
            </a:pPr>
            <a:r>
              <a:rPr lang="en-US" sz="2200"/>
              <a:t>	</a:t>
            </a:r>
            <a:r>
              <a:rPr lang="en-US" sz="1800" i="1"/>
              <a:t>Individual, couples, group therapy, substance use counseling</a:t>
            </a:r>
          </a:p>
          <a:p>
            <a:pPr marL="4572" lvl="1" indent="0">
              <a:buNone/>
            </a:pPr>
            <a:r>
              <a:rPr lang="en-US" sz="1800" i="1"/>
              <a:t>	In-person and telehealth services</a:t>
            </a:r>
          </a:p>
          <a:p>
            <a:pPr marL="4572" lvl="1" indent="0">
              <a:buNone/>
            </a:pPr>
            <a:r>
              <a:rPr lang="en-US" sz="1800" i="1"/>
              <a:t>	Crisis response (walk-in and on-site)</a:t>
            </a:r>
          </a:p>
          <a:p>
            <a:pPr>
              <a:buFont typeface="Arial" panose="020B0604020202020204" pitchFamily="34" charset="0"/>
              <a:buChar char="•"/>
            </a:pPr>
            <a:r>
              <a:rPr lang="en-US" sz="2200"/>
              <a:t>Prevention and educational programming for campus</a:t>
            </a:r>
          </a:p>
          <a:p>
            <a:pPr marL="0" lvl="2" indent="0">
              <a:buNone/>
            </a:pPr>
            <a:r>
              <a:rPr lang="en-US" sz="1800"/>
              <a:t>	MHFA, Kognito, QPR, CPS resources, coping strategies, etc.</a:t>
            </a:r>
          </a:p>
          <a:p>
            <a:pPr>
              <a:buFont typeface="Arial" panose="020B0604020202020204" pitchFamily="34" charset="0"/>
              <a:buChar char="•"/>
            </a:pPr>
            <a:r>
              <a:rPr lang="en-US" sz="2200"/>
              <a:t>Staff Training and Consultation</a:t>
            </a:r>
          </a:p>
          <a:p>
            <a:pPr marL="0" lvl="2" indent="0">
              <a:buNone/>
            </a:pPr>
            <a:r>
              <a:rPr lang="en-US" sz="1800"/>
              <a:t>	Safe Zone, Diversity, mental health/crisis response, etc.</a:t>
            </a:r>
          </a:p>
          <a:p>
            <a:pPr marL="0" indent="0">
              <a:buNone/>
            </a:pPr>
            <a:endParaRPr lang="en-US" sz="2200"/>
          </a:p>
          <a:p>
            <a:pPr marL="0" indent="0">
              <a:buNone/>
            </a:pPr>
            <a:r>
              <a:rPr lang="en-US" sz="2200"/>
              <a:t>www.montana.edu/counseling</a:t>
            </a:r>
          </a:p>
          <a:p>
            <a:pPr marL="0" indent="0">
              <a:buNone/>
            </a:pPr>
            <a:r>
              <a:rPr lang="en-US" sz="2200"/>
              <a:t>www.montana.edu/suicide-prevention</a:t>
            </a:r>
          </a:p>
        </p:txBody>
      </p:sp>
      <p:pic>
        <p:nvPicPr>
          <p:cNvPr id="2050" name="Picture 2" descr="A building with grass and a lawn&#10;&#10;Description automatically generated">
            <a:extLst>
              <a:ext uri="{FF2B5EF4-FFF2-40B4-BE49-F238E27FC236}">
                <a16:creationId xmlns:a16="http://schemas.microsoft.com/office/drawing/2014/main" id="{FA0C0BF5-2093-32FB-2A7F-4FE557DD2C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3888" y="2411435"/>
            <a:ext cx="3445284" cy="2288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15699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B50C6-3E1A-4FAB-82C6-CD845E202C54}"/>
              </a:ext>
            </a:extLst>
          </p:cNvPr>
          <p:cNvSpPr>
            <a:spLocks noGrp="1"/>
          </p:cNvSpPr>
          <p:nvPr>
            <p:ph type="title"/>
          </p:nvPr>
        </p:nvSpPr>
        <p:spPr>
          <a:xfrm>
            <a:off x="1255060" y="5279511"/>
            <a:ext cx="9681882" cy="739880"/>
          </a:xfrm>
        </p:spPr>
        <p:txBody>
          <a:bodyPr vert="horz" lIns="91440" tIns="45720" rIns="91440" bIns="45720" rtlCol="0" anchor="b">
            <a:normAutofit/>
          </a:bodyPr>
          <a:lstStyle/>
          <a:p>
            <a:pPr algn="ctr"/>
            <a:r>
              <a:rPr lang="en-US" sz="3600">
                <a:solidFill>
                  <a:schemeClr val="tx1">
                    <a:lumMod val="85000"/>
                    <a:lumOff val="15000"/>
                  </a:schemeClr>
                </a:solidFill>
                <a:latin typeface="+mj-lt"/>
              </a:rPr>
              <a:t>Student Wellness Center</a:t>
            </a:r>
          </a:p>
        </p:txBody>
      </p:sp>
      <p:sp>
        <p:nvSpPr>
          <p:cNvPr id="3" name="Content Placeholder 2">
            <a:extLst>
              <a:ext uri="{FF2B5EF4-FFF2-40B4-BE49-F238E27FC236}">
                <a16:creationId xmlns:a16="http://schemas.microsoft.com/office/drawing/2014/main" id="{2E2885D8-AB80-435A-90C1-AA70613F54A5}"/>
              </a:ext>
            </a:extLst>
          </p:cNvPr>
          <p:cNvSpPr>
            <a:spLocks noGrp="1"/>
          </p:cNvSpPr>
          <p:nvPr>
            <p:ph idx="1"/>
          </p:nvPr>
        </p:nvSpPr>
        <p:spPr>
          <a:xfrm>
            <a:off x="2426447" y="6019391"/>
            <a:ext cx="7315199" cy="365125"/>
          </a:xfrm>
        </p:spPr>
        <p:txBody>
          <a:bodyPr vert="horz" lIns="91440" tIns="45720" rIns="91440" bIns="45720" rtlCol="0" anchor="t">
            <a:noAutofit/>
          </a:bodyPr>
          <a:lstStyle/>
          <a:p>
            <a:pPr marL="0" indent="0" algn="ctr">
              <a:buNone/>
            </a:pPr>
            <a:r>
              <a:rPr lang="en-US" sz="2000" b="1">
                <a:solidFill>
                  <a:schemeClr val="tx1">
                    <a:lumMod val="85000"/>
                    <a:lumOff val="15000"/>
                  </a:schemeClr>
                </a:solidFill>
                <a:latin typeface="+mn-lt"/>
                <a:ea typeface="+mn-ea"/>
              </a:rPr>
              <a:t>Coming Spring 2024</a:t>
            </a:r>
          </a:p>
        </p:txBody>
      </p:sp>
      <p:pic>
        <p:nvPicPr>
          <p:cNvPr id="6" name="Picture 6" descr="A picture containing sky&#10;&#10;Description automatically generated">
            <a:extLst>
              <a:ext uri="{FF2B5EF4-FFF2-40B4-BE49-F238E27FC236}">
                <a16:creationId xmlns:a16="http://schemas.microsoft.com/office/drawing/2014/main" id="{2978DEED-7E7A-1EC9-B6BB-BA14F6CAB1CC}"/>
              </a:ext>
            </a:extLst>
          </p:cNvPr>
          <p:cNvPicPr>
            <a:picLocks noChangeAspect="1"/>
          </p:cNvPicPr>
          <p:nvPr/>
        </p:nvPicPr>
        <p:blipFill rotWithShape="1">
          <a:blip r:embed="rId3"/>
          <a:srcRect t="11968" b="2198"/>
          <a:stretch/>
        </p:blipFill>
        <p:spPr>
          <a:xfrm>
            <a:off x="20" y="10"/>
            <a:ext cx="12191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Tree>
    <p:extLst>
      <p:ext uri="{BB962C8B-B14F-4D97-AF65-F5344CB8AC3E}">
        <p14:creationId xmlns:p14="http://schemas.microsoft.com/office/powerpoint/2010/main" val="2614012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972D1-59AA-3699-7439-A694044D253C}"/>
              </a:ext>
            </a:extLst>
          </p:cNvPr>
          <p:cNvSpPr>
            <a:spLocks noGrp="1"/>
          </p:cNvSpPr>
          <p:nvPr>
            <p:ph type="title"/>
          </p:nvPr>
        </p:nvSpPr>
        <p:spPr/>
        <p:txBody>
          <a:bodyPr anchor="ctr"/>
          <a:lstStyle/>
          <a:p>
            <a:pPr algn="ctr"/>
            <a:r>
              <a:rPr lang="en-US" sz="4400">
                <a:latin typeface="+mn-lt"/>
              </a:rPr>
              <a:t>Gentle Reminders</a:t>
            </a:r>
            <a:endParaRPr lang="en-US">
              <a:latin typeface="+mn-lt"/>
            </a:endParaRPr>
          </a:p>
        </p:txBody>
      </p:sp>
      <p:sp>
        <p:nvSpPr>
          <p:cNvPr id="3" name="Content Placeholder 2">
            <a:extLst>
              <a:ext uri="{FF2B5EF4-FFF2-40B4-BE49-F238E27FC236}">
                <a16:creationId xmlns:a16="http://schemas.microsoft.com/office/drawing/2014/main" id="{2CF4E307-09CA-1BB5-13B7-F30F6156D6B2}"/>
              </a:ext>
            </a:extLst>
          </p:cNvPr>
          <p:cNvSpPr>
            <a:spLocks noGrp="1"/>
          </p:cNvSpPr>
          <p:nvPr>
            <p:ph idx="1"/>
          </p:nvPr>
        </p:nvSpPr>
        <p:spPr/>
        <p:txBody>
          <a:bodyPr/>
          <a:lstStyle/>
          <a:p>
            <a:pPr marL="285750" indent="-285750">
              <a:buFont typeface="Arial" panose="020B0604020202020204" pitchFamily="34" charset="0"/>
              <a:buChar char="•"/>
            </a:pPr>
            <a:r>
              <a:rPr lang="en-US" sz="2200"/>
              <a:t>Faculty Senate is an open and public meeting</a:t>
            </a:r>
          </a:p>
          <a:p>
            <a:pPr marL="285750" indent="-285750">
              <a:buFont typeface="Arial" panose="020B0604020202020204" pitchFamily="34" charset="0"/>
              <a:buChar char="•"/>
            </a:pPr>
            <a:endParaRPr lang="en-US" sz="2200"/>
          </a:p>
          <a:p>
            <a:pPr marL="285750" indent="-285750">
              <a:buFont typeface="Arial" panose="020B0604020202020204" pitchFamily="34" charset="0"/>
              <a:buChar char="•"/>
            </a:pPr>
            <a:r>
              <a:rPr lang="en-US" sz="2200"/>
              <a:t>Please, only Senators speak in the meeting, unless you are specifically called on by the Chair or Chair-elect to speak</a:t>
            </a:r>
          </a:p>
          <a:p>
            <a:pPr marL="285750" indent="-285750">
              <a:buFont typeface="Arial" panose="020B0604020202020204" pitchFamily="34" charset="0"/>
              <a:buChar char="•"/>
            </a:pPr>
            <a:endParaRPr lang="en-US" sz="2200"/>
          </a:p>
          <a:p>
            <a:pPr marL="285750" indent="-285750">
              <a:buFont typeface="Arial" panose="020B0604020202020204" pitchFamily="34" charset="0"/>
              <a:buChar char="•"/>
            </a:pPr>
            <a:r>
              <a:rPr lang="en-US" sz="2200"/>
              <a:t>Public may address the Senate at end of the meeting during public comment</a:t>
            </a:r>
          </a:p>
          <a:p>
            <a:endParaRPr lang="en-US"/>
          </a:p>
        </p:txBody>
      </p:sp>
    </p:spTree>
    <p:extLst>
      <p:ext uri="{BB962C8B-B14F-4D97-AF65-F5344CB8AC3E}">
        <p14:creationId xmlns:p14="http://schemas.microsoft.com/office/powerpoint/2010/main" val="42609644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Subtitle 2">
            <a:extLst>
              <a:ext uri="{FF2B5EF4-FFF2-40B4-BE49-F238E27FC236}">
                <a16:creationId xmlns:a16="http://schemas.microsoft.com/office/drawing/2014/main" id="{E5EA70D1-F0A4-2AC5-68DB-FBC68A5383C1}"/>
              </a:ext>
            </a:extLst>
          </p:cNvPr>
          <p:cNvGraphicFramePr>
            <a:graphicFrameLocks noGrp="1"/>
          </p:cNvGraphicFramePr>
          <p:nvPr>
            <p:ph idx="1"/>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FBFC2FDE-562C-44AD-E732-3DB358EA2853}"/>
              </a:ext>
            </a:extLst>
          </p:cNvPr>
          <p:cNvSpPr>
            <a:spLocks noGrp="1"/>
          </p:cNvSpPr>
          <p:nvPr>
            <p:ph type="title"/>
          </p:nvPr>
        </p:nvSpPr>
        <p:spPr>
          <a:xfrm>
            <a:off x="657224" y="499533"/>
            <a:ext cx="4084897" cy="5454700"/>
          </a:xfrm>
        </p:spPr>
        <p:txBody>
          <a:bodyPr>
            <a:normAutofit/>
          </a:bodyPr>
          <a:lstStyle/>
          <a:p>
            <a:r>
              <a:rPr lang="en-US">
                <a:solidFill>
                  <a:schemeClr val="tx1"/>
                </a:solidFill>
              </a:rPr>
              <a:t>Overview of College Mental Health</a:t>
            </a:r>
          </a:p>
        </p:txBody>
      </p:sp>
    </p:spTree>
    <p:extLst>
      <p:ext uri="{BB962C8B-B14F-4D97-AF65-F5344CB8AC3E}">
        <p14:creationId xmlns:p14="http://schemas.microsoft.com/office/powerpoint/2010/main" val="35083159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4E744-E7E0-4B7B-9DAB-FF15641D76C2}"/>
              </a:ext>
            </a:extLst>
          </p:cNvPr>
          <p:cNvSpPr>
            <a:spLocks noGrp="1"/>
          </p:cNvSpPr>
          <p:nvPr>
            <p:ph type="title"/>
          </p:nvPr>
        </p:nvSpPr>
        <p:spPr>
          <a:xfrm>
            <a:off x="534951" y="127394"/>
            <a:ext cx="7457312" cy="1658198"/>
          </a:xfrm>
        </p:spPr>
        <p:txBody>
          <a:bodyPr>
            <a:normAutofit/>
          </a:bodyPr>
          <a:lstStyle/>
          <a:p>
            <a:r>
              <a:rPr lang="en-US">
                <a:solidFill>
                  <a:schemeClr val="tx1"/>
                </a:solidFill>
              </a:rPr>
              <a:t>Mental health &amp; academics</a:t>
            </a:r>
          </a:p>
        </p:txBody>
      </p:sp>
      <p:sp>
        <p:nvSpPr>
          <p:cNvPr id="3" name="Content Placeholder 2">
            <a:extLst>
              <a:ext uri="{FF2B5EF4-FFF2-40B4-BE49-F238E27FC236}">
                <a16:creationId xmlns:a16="http://schemas.microsoft.com/office/drawing/2014/main" id="{DB93A9BD-8652-4718-A0BC-ADC5B0C19772}"/>
              </a:ext>
            </a:extLst>
          </p:cNvPr>
          <p:cNvSpPr>
            <a:spLocks noGrp="1"/>
          </p:cNvSpPr>
          <p:nvPr>
            <p:ph idx="1"/>
          </p:nvPr>
        </p:nvSpPr>
        <p:spPr>
          <a:xfrm>
            <a:off x="676656" y="2011681"/>
            <a:ext cx="6877083" cy="3480036"/>
          </a:xfrm>
        </p:spPr>
        <p:txBody>
          <a:bodyPr>
            <a:normAutofit/>
          </a:bodyPr>
          <a:lstStyle/>
          <a:p>
            <a:r>
              <a:rPr lang="en-US" sz="1700"/>
              <a:t>51% of MSU students would reach out to faculty, TA, or advisor for mental health concerns (HMS, 2019; n=719).</a:t>
            </a:r>
          </a:p>
          <a:p>
            <a:pPr marL="0" indent="0">
              <a:buNone/>
            </a:pPr>
            <a:endParaRPr lang="en-US" sz="1700"/>
          </a:p>
          <a:p>
            <a:r>
              <a:rPr lang="en-US" sz="1700"/>
              <a:t>More than 75% of undergrads who have considered dropping out of school indicate emotional stress as the primary reason.</a:t>
            </a:r>
          </a:p>
          <a:p>
            <a:pPr marL="0" indent="0">
              <a:buNone/>
            </a:pPr>
            <a:endParaRPr lang="en-US" sz="1700"/>
          </a:p>
          <a:p>
            <a:r>
              <a:rPr lang="en-US" sz="1700"/>
              <a:t>~80% of faculty report having a 1:1 discussion with a student about their mental health, 51% have a clear understanding of how to recognize emotional/mental distress (Lipson et al, 2021).</a:t>
            </a:r>
          </a:p>
          <a:p>
            <a:endParaRPr lang="en-US" sz="1700"/>
          </a:p>
          <a:p>
            <a:endParaRPr lang="en-US" sz="1700"/>
          </a:p>
          <a:p>
            <a:endParaRPr lang="en-US" sz="1700"/>
          </a:p>
        </p:txBody>
      </p:sp>
      <p:pic>
        <p:nvPicPr>
          <p:cNvPr id="6" name="Picture 4" descr="Back view of group of students raising their arms during a class at lecture hall. Rear view of college students raising hands to answer teacher's question during a lecture. university student stock pictures, royalty-free photos &amp; images">
            <a:extLst>
              <a:ext uri="{FF2B5EF4-FFF2-40B4-BE49-F238E27FC236}">
                <a16:creationId xmlns:a16="http://schemas.microsoft.com/office/drawing/2014/main" id="{33B1F0BC-37CA-4AE7-8042-FB57A89B71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535" r="33815" b="-2"/>
          <a:stretch/>
        </p:blipFill>
        <p:spPr bwMode="auto">
          <a:xfrm>
            <a:off x="8114537" y="10"/>
            <a:ext cx="4077463" cy="6864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96094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7F10D-757A-2AE8-A865-0A4956F625EE}"/>
              </a:ext>
            </a:extLst>
          </p:cNvPr>
          <p:cNvSpPr>
            <a:spLocks noGrp="1"/>
          </p:cNvSpPr>
          <p:nvPr>
            <p:ph type="title"/>
          </p:nvPr>
        </p:nvSpPr>
        <p:spPr>
          <a:xfrm>
            <a:off x="614695" y="160042"/>
            <a:ext cx="5828636" cy="1658198"/>
          </a:xfrm>
        </p:spPr>
        <p:txBody>
          <a:bodyPr/>
          <a:lstStyle/>
          <a:p>
            <a:r>
              <a:rPr lang="en-US">
                <a:solidFill>
                  <a:schemeClr val="tx1"/>
                </a:solidFill>
              </a:rPr>
              <a:t>AY 2022-23 CPS Data</a:t>
            </a:r>
          </a:p>
        </p:txBody>
      </p:sp>
      <p:sp>
        <p:nvSpPr>
          <p:cNvPr id="6" name="TextBox 5">
            <a:extLst>
              <a:ext uri="{FF2B5EF4-FFF2-40B4-BE49-F238E27FC236}">
                <a16:creationId xmlns:a16="http://schemas.microsoft.com/office/drawing/2014/main" id="{1EFABEFB-AB9B-6458-1BB8-432E14D6DE17}"/>
              </a:ext>
            </a:extLst>
          </p:cNvPr>
          <p:cNvSpPr txBox="1"/>
          <p:nvPr/>
        </p:nvSpPr>
        <p:spPr>
          <a:xfrm>
            <a:off x="6817889" y="4563662"/>
            <a:ext cx="4531717" cy="2031325"/>
          </a:xfrm>
          <a:prstGeom prst="rect">
            <a:avLst/>
          </a:prstGeom>
          <a:noFill/>
          <a:ln w="38100">
            <a:solidFill>
              <a:schemeClr val="accent1"/>
            </a:solidFill>
          </a:ln>
        </p:spPr>
        <p:txBody>
          <a:bodyPr wrap="square" rtlCol="0">
            <a:spAutoFit/>
          </a:bodyPr>
          <a:lstStyle/>
          <a:p>
            <a:r>
              <a:rPr lang="en-US" b="1"/>
              <a:t>Appointment Statistics: </a:t>
            </a:r>
          </a:p>
          <a:p>
            <a:pPr marL="285750" indent="-285750">
              <a:buFont typeface="Arial" panose="020B0604020202020204" pitchFamily="34" charset="0"/>
              <a:buChar char="•"/>
            </a:pPr>
            <a:r>
              <a:rPr lang="en-US" b="1"/>
              <a:t>Average Time for Intake Appointment: 4.2 days</a:t>
            </a:r>
          </a:p>
          <a:p>
            <a:pPr marL="285750" indent="-285750">
              <a:buFont typeface="Arial" panose="020B0604020202020204" pitchFamily="34" charset="0"/>
              <a:buChar char="•"/>
            </a:pPr>
            <a:r>
              <a:rPr lang="en-US" b="1"/>
              <a:t>11,000 Clinical Appointments</a:t>
            </a:r>
          </a:p>
          <a:p>
            <a:pPr marL="742950" lvl="1" indent="-285750">
              <a:buFont typeface="Arial" panose="020B0604020202020204" pitchFamily="34" charset="0"/>
              <a:buChar char="•"/>
            </a:pPr>
            <a:r>
              <a:rPr lang="en-US" b="1"/>
              <a:t>630 crisis appointments</a:t>
            </a:r>
          </a:p>
          <a:p>
            <a:pPr marL="285750" indent="-285750">
              <a:buFont typeface="Arial" panose="020B0604020202020204" pitchFamily="34" charset="0"/>
              <a:buChar char="•"/>
            </a:pPr>
            <a:r>
              <a:rPr lang="en-US" b="1"/>
              <a:t>1684 unique clients served</a:t>
            </a:r>
          </a:p>
          <a:p>
            <a:pPr marL="285750" indent="-285750">
              <a:buFont typeface="Arial" panose="020B0604020202020204" pitchFamily="34" charset="0"/>
              <a:buChar char="•"/>
            </a:pPr>
            <a:r>
              <a:rPr lang="en-US" b="1"/>
              <a:t>36% had seriously considered suicide</a:t>
            </a:r>
          </a:p>
        </p:txBody>
      </p:sp>
      <p:graphicFrame>
        <p:nvGraphicFramePr>
          <p:cNvPr id="3" name="Chart 2">
            <a:extLst>
              <a:ext uri="{FF2B5EF4-FFF2-40B4-BE49-F238E27FC236}">
                <a16:creationId xmlns:a16="http://schemas.microsoft.com/office/drawing/2014/main" id="{00000000-0008-0000-0000-00000A000000}"/>
              </a:ext>
              <a:ext uri="{147F2762-F138-4A5C-976F-8EAC2B608ADB}">
                <a16:predDERef xmlns:a16="http://schemas.microsoft.com/office/drawing/2014/main" pred="{00000000-0008-0000-0000-000007000000}"/>
              </a:ext>
            </a:extLst>
          </p:cNvPr>
          <p:cNvGraphicFramePr>
            <a:graphicFrameLocks/>
          </p:cNvGraphicFramePr>
          <p:nvPr/>
        </p:nvGraphicFramePr>
        <p:xfrm>
          <a:off x="1556008" y="2106974"/>
          <a:ext cx="3476625" cy="252260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E86B4442-A876-42A2-BA4E-40E1A2FD0A78}"/>
              </a:ext>
            </a:extLst>
          </p:cNvPr>
          <p:cNvGraphicFramePr>
            <a:graphicFrameLocks/>
          </p:cNvGraphicFramePr>
          <p:nvPr/>
        </p:nvGraphicFramePr>
        <p:xfrm>
          <a:off x="6790128" y="1278675"/>
          <a:ext cx="4587240" cy="27908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961184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A1444927-7269-E1F5-6A26-F2F218DC0791}"/>
              </a:ext>
            </a:extLst>
          </p:cNvPr>
          <p:cNvGraphicFramePr>
            <a:graphicFrameLocks/>
          </p:cNvGraphicFramePr>
          <p:nvPr/>
        </p:nvGraphicFramePr>
        <p:xfrm>
          <a:off x="643467" y="643467"/>
          <a:ext cx="10905066" cy="557106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65792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01A486CB-F363-5BC9-1540-F90AC8B77651}"/>
              </a:ext>
            </a:extLst>
          </p:cNvPr>
          <p:cNvGraphicFramePr>
            <a:graphicFrameLocks/>
          </p:cNvGraphicFramePr>
          <p:nvPr>
            <p:extLst>
              <p:ext uri="{D42A27DB-BD31-4B8C-83A1-F6EECF244321}">
                <p14:modId xmlns:p14="http://schemas.microsoft.com/office/powerpoint/2010/main" val="2873483773"/>
              </p:ext>
            </p:extLst>
          </p:nvPr>
        </p:nvGraphicFramePr>
        <p:xfrm>
          <a:off x="643467" y="0"/>
          <a:ext cx="10905066" cy="59753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992603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CD4B7D4D-49A9-360F-B21B-55A94D1F26F3}"/>
              </a:ext>
            </a:extLst>
          </p:cNvPr>
          <p:cNvGraphicFramePr>
            <a:graphicFrameLocks/>
          </p:cNvGraphicFramePr>
          <p:nvPr>
            <p:extLst>
              <p:ext uri="{D42A27DB-BD31-4B8C-83A1-F6EECF244321}">
                <p14:modId xmlns:p14="http://schemas.microsoft.com/office/powerpoint/2010/main" val="617516724"/>
              </p:ext>
            </p:extLst>
          </p:nvPr>
        </p:nvGraphicFramePr>
        <p:xfrm>
          <a:off x="643467" y="104848"/>
          <a:ext cx="10905066" cy="557106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962278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CED055DC-6AA1-CADC-5CCF-BB508D215658}"/>
              </a:ext>
            </a:extLst>
          </p:cNvPr>
          <p:cNvGraphicFramePr/>
          <p:nvPr>
            <p:extLst>
              <p:ext uri="{D42A27DB-BD31-4B8C-83A1-F6EECF244321}">
                <p14:modId xmlns:p14="http://schemas.microsoft.com/office/powerpoint/2010/main" val="1564317242"/>
              </p:ext>
            </p:extLst>
          </p:nvPr>
        </p:nvGraphicFramePr>
        <p:xfrm>
          <a:off x="643467" y="342842"/>
          <a:ext cx="10905066" cy="557106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544360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430AF-B370-A6DC-6836-65E7BB2AAE41}"/>
              </a:ext>
            </a:extLst>
          </p:cNvPr>
          <p:cNvSpPr>
            <a:spLocks noGrp="1"/>
          </p:cNvSpPr>
          <p:nvPr>
            <p:ph type="title"/>
          </p:nvPr>
        </p:nvSpPr>
        <p:spPr>
          <a:xfrm>
            <a:off x="4683125" y="499533"/>
            <a:ext cx="6562726" cy="1658198"/>
          </a:xfrm>
        </p:spPr>
        <p:txBody>
          <a:bodyPr>
            <a:normAutofit/>
          </a:bodyPr>
          <a:lstStyle/>
          <a:p>
            <a:r>
              <a:rPr lang="en-US">
                <a:solidFill>
                  <a:srgbClr val="3F4D5B"/>
                </a:solidFill>
              </a:rPr>
              <a:t>Support for Faculty</a:t>
            </a:r>
          </a:p>
        </p:txBody>
      </p:sp>
      <p:pic>
        <p:nvPicPr>
          <p:cNvPr id="5" name="Picture 4" descr="Glasses on top of a book">
            <a:extLst>
              <a:ext uri="{FF2B5EF4-FFF2-40B4-BE49-F238E27FC236}">
                <a16:creationId xmlns:a16="http://schemas.microsoft.com/office/drawing/2014/main" id="{749D571F-BD05-67C4-95C9-09EEF004C1BC}"/>
              </a:ext>
            </a:extLst>
          </p:cNvPr>
          <p:cNvPicPr>
            <a:picLocks noChangeAspect="1"/>
          </p:cNvPicPr>
          <p:nvPr/>
        </p:nvPicPr>
        <p:blipFill rotWithShape="1">
          <a:blip r:embed="rId2"/>
          <a:srcRect l="17658" r="42989" b="-2"/>
          <a:stretch/>
        </p:blipFill>
        <p:spPr>
          <a:xfrm>
            <a:off x="20" y="-6418"/>
            <a:ext cx="4077443" cy="6864418"/>
          </a:xfrm>
          <a:prstGeom prst="rect">
            <a:avLst/>
          </a:prstGeom>
        </p:spPr>
      </p:pic>
      <p:sp>
        <p:nvSpPr>
          <p:cNvPr id="3" name="Content Placeholder 2">
            <a:extLst>
              <a:ext uri="{FF2B5EF4-FFF2-40B4-BE49-F238E27FC236}">
                <a16:creationId xmlns:a16="http://schemas.microsoft.com/office/drawing/2014/main" id="{7992DB89-2FC4-563E-6325-CD0E896D4305}"/>
              </a:ext>
            </a:extLst>
          </p:cNvPr>
          <p:cNvSpPr>
            <a:spLocks noGrp="1"/>
          </p:cNvSpPr>
          <p:nvPr>
            <p:ph idx="1"/>
          </p:nvPr>
        </p:nvSpPr>
        <p:spPr>
          <a:xfrm>
            <a:off x="4702557" y="2011680"/>
            <a:ext cx="6428994" cy="3766185"/>
          </a:xfrm>
        </p:spPr>
        <p:txBody>
          <a:bodyPr vert="horz" lIns="91440" tIns="45720" rIns="91440" bIns="45720" rtlCol="0" anchor="t">
            <a:normAutofit/>
          </a:bodyPr>
          <a:lstStyle/>
          <a:p>
            <a:pPr marL="0" indent="0">
              <a:buNone/>
            </a:pPr>
            <a:endParaRPr lang="en-US"/>
          </a:p>
          <a:p>
            <a:pPr>
              <a:buChar char="•"/>
            </a:pPr>
            <a:r>
              <a:rPr lang="en-US"/>
              <a:t> Learn what to look for and attend trainings</a:t>
            </a:r>
            <a:endParaRPr lang="en-US">
              <a:ea typeface="Calibri Light" panose="020F0302020204030204"/>
              <a:cs typeface="Calibri Light" panose="020F0302020204030204"/>
            </a:endParaRPr>
          </a:p>
          <a:p>
            <a:pPr>
              <a:buChar char="•"/>
            </a:pPr>
            <a:r>
              <a:rPr lang="en-US"/>
              <a:t> Check in with students regularly</a:t>
            </a:r>
            <a:endParaRPr lang="en-US">
              <a:ea typeface="Calibri Light" panose="020F0302020204030204"/>
              <a:cs typeface="Calibri Light" panose="020F0302020204030204"/>
            </a:endParaRPr>
          </a:p>
          <a:p>
            <a:pPr>
              <a:buChar char="•"/>
            </a:pPr>
            <a:r>
              <a:rPr lang="en-US"/>
              <a:t> Reach out to consult</a:t>
            </a:r>
            <a:endParaRPr lang="en-US">
              <a:ea typeface="Calibri Light" panose="020F0302020204030204"/>
              <a:cs typeface="Calibri Light" panose="020F0302020204030204"/>
            </a:endParaRPr>
          </a:p>
          <a:p>
            <a:pPr>
              <a:buChar char="•"/>
            </a:pPr>
            <a:r>
              <a:rPr lang="en-US"/>
              <a:t> Refer students to appropriate resources</a:t>
            </a:r>
            <a:endParaRPr lang="en-US">
              <a:ea typeface="Calibri Light" panose="020F0302020204030204"/>
              <a:cs typeface="Calibri Light" panose="020F0302020204030204"/>
            </a:endParaRPr>
          </a:p>
        </p:txBody>
      </p:sp>
    </p:spTree>
    <p:extLst>
      <p:ext uri="{BB962C8B-B14F-4D97-AF65-F5344CB8AC3E}">
        <p14:creationId xmlns:p14="http://schemas.microsoft.com/office/powerpoint/2010/main" val="10019700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C31D96-D2EA-3DE1-59E1-2DEFBCEBCC6E}"/>
              </a:ext>
            </a:extLst>
          </p:cNvPr>
          <p:cNvPicPr>
            <a:picLocks noChangeAspect="1"/>
          </p:cNvPicPr>
          <p:nvPr/>
        </p:nvPicPr>
        <p:blipFill rotWithShape="1">
          <a:blip r:embed="rId3"/>
          <a:srcRect l="29453" t="14320" r="34375" b="1068"/>
          <a:stretch/>
        </p:blipFill>
        <p:spPr>
          <a:xfrm>
            <a:off x="6448426" y="148028"/>
            <a:ext cx="5229224" cy="6561943"/>
          </a:xfrm>
          <a:prstGeom prst="rect">
            <a:avLst/>
          </a:prstGeom>
        </p:spPr>
      </p:pic>
      <p:sp>
        <p:nvSpPr>
          <p:cNvPr id="4" name="Title 3">
            <a:extLst>
              <a:ext uri="{FF2B5EF4-FFF2-40B4-BE49-F238E27FC236}">
                <a16:creationId xmlns:a16="http://schemas.microsoft.com/office/drawing/2014/main" id="{A76BB794-05D2-E644-E054-1955BED7C6A9}"/>
              </a:ext>
            </a:extLst>
          </p:cNvPr>
          <p:cNvSpPr>
            <a:spLocks noGrp="1"/>
          </p:cNvSpPr>
          <p:nvPr>
            <p:ph type="title"/>
          </p:nvPr>
        </p:nvSpPr>
        <p:spPr>
          <a:xfrm>
            <a:off x="815730" y="208165"/>
            <a:ext cx="4210051" cy="1658198"/>
          </a:xfrm>
        </p:spPr>
        <p:txBody>
          <a:bodyPr/>
          <a:lstStyle/>
          <a:p>
            <a:r>
              <a:rPr lang="en-US">
                <a:solidFill>
                  <a:schemeClr val="tx2"/>
                </a:solidFill>
              </a:rPr>
              <a:t>Faculty Training</a:t>
            </a:r>
            <a:br>
              <a:rPr lang="en-US"/>
            </a:br>
            <a:endParaRPr lang="en-US"/>
          </a:p>
        </p:txBody>
      </p:sp>
      <p:graphicFrame>
        <p:nvGraphicFramePr>
          <p:cNvPr id="2" name="Content Placeholder 2">
            <a:extLst>
              <a:ext uri="{FF2B5EF4-FFF2-40B4-BE49-F238E27FC236}">
                <a16:creationId xmlns:a16="http://schemas.microsoft.com/office/drawing/2014/main" id="{7840518F-FEF9-191A-A074-61E825A0467B}"/>
              </a:ext>
            </a:extLst>
          </p:cNvPr>
          <p:cNvGraphicFramePr>
            <a:graphicFrameLocks/>
          </p:cNvGraphicFramePr>
          <p:nvPr/>
        </p:nvGraphicFramePr>
        <p:xfrm>
          <a:off x="62524" y="1109367"/>
          <a:ext cx="5858388" cy="46392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4C83CCA0-7F4C-6462-ECE9-A98266116DB1}"/>
              </a:ext>
            </a:extLst>
          </p:cNvPr>
          <p:cNvSpPr txBox="1"/>
          <p:nvPr/>
        </p:nvSpPr>
        <p:spPr>
          <a:xfrm>
            <a:off x="326281" y="5594743"/>
            <a:ext cx="5858388" cy="307777"/>
          </a:xfrm>
          <a:prstGeom prst="rect">
            <a:avLst/>
          </a:prstGeom>
          <a:noFill/>
        </p:spPr>
        <p:txBody>
          <a:bodyPr wrap="square" rtlCol="0">
            <a:spAutoFit/>
          </a:bodyPr>
          <a:lstStyle/>
          <a:p>
            <a:r>
              <a:rPr lang="en-US" sz="1400"/>
              <a:t>www.montana.edu/suicide-prevention/SuicidePreventionProgramming.html</a:t>
            </a:r>
          </a:p>
        </p:txBody>
      </p:sp>
    </p:spTree>
    <p:extLst>
      <p:ext uri="{BB962C8B-B14F-4D97-AF65-F5344CB8AC3E}">
        <p14:creationId xmlns:p14="http://schemas.microsoft.com/office/powerpoint/2010/main" val="10772069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1924B-AE52-4263-CF00-5FA72EEB9FC9}"/>
              </a:ext>
            </a:extLst>
          </p:cNvPr>
          <p:cNvSpPr>
            <a:spLocks noGrp="1"/>
          </p:cNvSpPr>
          <p:nvPr>
            <p:ph type="title"/>
          </p:nvPr>
        </p:nvSpPr>
        <p:spPr>
          <a:xfrm>
            <a:off x="4955458" y="499533"/>
            <a:ext cx="6587613" cy="1658198"/>
          </a:xfrm>
        </p:spPr>
        <p:txBody>
          <a:bodyPr>
            <a:normAutofit/>
          </a:bodyPr>
          <a:lstStyle/>
          <a:p>
            <a:r>
              <a:rPr lang="en-US">
                <a:solidFill>
                  <a:schemeClr val="tx1"/>
                </a:solidFill>
              </a:rPr>
              <a:t>Campus Resources</a:t>
            </a:r>
          </a:p>
        </p:txBody>
      </p:sp>
      <p:pic>
        <p:nvPicPr>
          <p:cNvPr id="6" name="Picture 5" descr="Graphical user interface, text&#10;&#10;Description automatically generated with medium confidence">
            <a:extLst>
              <a:ext uri="{FF2B5EF4-FFF2-40B4-BE49-F238E27FC236}">
                <a16:creationId xmlns:a16="http://schemas.microsoft.com/office/drawing/2014/main" id="{C7D5478A-19AC-DB3D-CB7C-C716D8211F0E}"/>
              </a:ext>
            </a:extLst>
          </p:cNvPr>
          <p:cNvPicPr>
            <a:picLocks noChangeAspect="1"/>
          </p:cNvPicPr>
          <p:nvPr/>
        </p:nvPicPr>
        <p:blipFill rotWithShape="1">
          <a:blip r:embed="rId2">
            <a:extLst>
              <a:ext uri="{28A0092B-C50C-407E-A947-70E740481C1C}">
                <a14:useLocalDpi xmlns:a14="http://schemas.microsoft.com/office/drawing/2010/main" val="0"/>
              </a:ext>
            </a:extLst>
          </a:blip>
          <a:srcRect l="2138" t="13823" r="76683" b="7874"/>
          <a:stretch/>
        </p:blipFill>
        <p:spPr>
          <a:xfrm>
            <a:off x="708427" y="2202993"/>
            <a:ext cx="3401057" cy="2452013"/>
          </a:xfrm>
          <a:prstGeom prst="rect">
            <a:avLst/>
          </a:prstGeom>
        </p:spPr>
      </p:pic>
      <p:sp>
        <p:nvSpPr>
          <p:cNvPr id="4" name="Content Placeholder 2">
            <a:extLst>
              <a:ext uri="{FF2B5EF4-FFF2-40B4-BE49-F238E27FC236}">
                <a16:creationId xmlns:a16="http://schemas.microsoft.com/office/drawing/2014/main" id="{7A9081E4-07F4-F318-FDB2-0E58F2AC848A}"/>
              </a:ext>
            </a:extLst>
          </p:cNvPr>
          <p:cNvSpPr>
            <a:spLocks noGrp="1"/>
          </p:cNvSpPr>
          <p:nvPr>
            <p:ph idx="1"/>
          </p:nvPr>
        </p:nvSpPr>
        <p:spPr>
          <a:xfrm>
            <a:off x="4955458" y="1510638"/>
            <a:ext cx="6587613" cy="4447599"/>
          </a:xfrm>
        </p:spPr>
        <p:txBody>
          <a:bodyPr>
            <a:normAutofit fontScale="25000" lnSpcReduction="20000"/>
          </a:bodyPr>
          <a:lstStyle/>
          <a:p>
            <a:pPr eaLnBrk="1" hangingPunct="1">
              <a:buFont typeface="Wingdings" panose="05000000000000000000" pitchFamily="2" charset="2"/>
              <a:buChar char="Ø"/>
            </a:pPr>
            <a:r>
              <a:rPr lang="en-US" altLang="en-US" sz="4900" b="1">
                <a:cs typeface="Arial" panose="020B0604020202020204" pitchFamily="34" charset="0"/>
              </a:rPr>
              <a:t>Police (911)</a:t>
            </a:r>
          </a:p>
          <a:p>
            <a:pPr lvl="1" eaLnBrk="1" hangingPunct="1"/>
            <a:r>
              <a:rPr lang="en-US" altLang="en-US" sz="4900">
                <a:cs typeface="Arial" panose="020B0604020202020204" pitchFamily="34" charset="0"/>
              </a:rPr>
              <a:t>If situation is imminent (life is at risk in current moment) – statements, texts, emails</a:t>
            </a:r>
          </a:p>
          <a:p>
            <a:pPr lvl="1" eaLnBrk="1" hangingPunct="1"/>
            <a:r>
              <a:rPr lang="en-US" altLang="en-US" sz="4900">
                <a:cs typeface="Arial" panose="020B0604020202020204" pitchFamily="34" charset="0"/>
              </a:rPr>
              <a:t>Mental health/safety in question</a:t>
            </a:r>
          </a:p>
          <a:p>
            <a:pPr lvl="1" eaLnBrk="1" hangingPunct="1"/>
            <a:r>
              <a:rPr lang="en-US" altLang="en-US" sz="4900">
                <a:cs typeface="Arial" panose="020B0604020202020204" pitchFamily="34" charset="0"/>
              </a:rPr>
              <a:t>Their behavior is questionable, or they leave your presence during a crisis</a:t>
            </a:r>
          </a:p>
          <a:p>
            <a:pPr lvl="1" eaLnBrk="1" hangingPunct="1">
              <a:buFont typeface="Wingdings" panose="05000000000000000000" pitchFamily="2" charset="2"/>
              <a:buNone/>
            </a:pPr>
            <a:endParaRPr lang="en-US" altLang="en-US" sz="4900">
              <a:cs typeface="Arial" panose="020B0604020202020204" pitchFamily="34" charset="0"/>
            </a:endParaRPr>
          </a:p>
          <a:p>
            <a:pPr lvl="1" eaLnBrk="1" hangingPunct="1">
              <a:buFont typeface="Wingdings" panose="05000000000000000000" pitchFamily="2" charset="2"/>
              <a:buNone/>
            </a:pPr>
            <a:endParaRPr lang="en-US" altLang="en-US" sz="4900">
              <a:cs typeface="Arial" panose="020B0604020202020204" pitchFamily="34" charset="0"/>
            </a:endParaRPr>
          </a:p>
          <a:p>
            <a:pPr eaLnBrk="1" hangingPunct="1">
              <a:buFont typeface="Wingdings" panose="05000000000000000000" pitchFamily="2" charset="2"/>
              <a:buChar char="Ø"/>
            </a:pPr>
            <a:r>
              <a:rPr lang="en-US" altLang="en-US" sz="4900" b="1">
                <a:cs typeface="Arial" panose="020B0604020202020204" pitchFamily="34" charset="0"/>
              </a:rPr>
              <a:t>Counseling &amp; Psychological Services (406-994-4531) </a:t>
            </a:r>
          </a:p>
          <a:p>
            <a:pPr lvl="1" eaLnBrk="1" hangingPunct="1"/>
            <a:r>
              <a:rPr lang="en-US" altLang="en-US" sz="4900">
                <a:cs typeface="Arial" panose="020B0604020202020204" pitchFamily="34" charset="0"/>
              </a:rPr>
              <a:t>To consult about how to support a student or colleague or respond to a situation</a:t>
            </a:r>
          </a:p>
          <a:p>
            <a:pPr lvl="1" eaLnBrk="1" hangingPunct="1"/>
            <a:r>
              <a:rPr lang="en-US" altLang="en-US" sz="4900">
                <a:cs typeface="Arial" panose="020B0604020202020204" pitchFamily="34" charset="0"/>
              </a:rPr>
              <a:t>To provide crisis intervention and referral</a:t>
            </a:r>
          </a:p>
          <a:p>
            <a:pPr lvl="1" eaLnBrk="1" hangingPunct="1"/>
            <a:r>
              <a:rPr lang="en-US" altLang="en-US" sz="4900">
                <a:cs typeface="Arial" panose="020B0604020202020204" pitchFamily="34" charset="0"/>
              </a:rPr>
              <a:t>To support other staff/supervisors</a:t>
            </a:r>
          </a:p>
          <a:p>
            <a:pPr lvl="1" eaLnBrk="1" hangingPunct="1"/>
            <a:endParaRPr lang="en-US" altLang="en-US" sz="4900">
              <a:cs typeface="Arial" panose="020B0604020202020204" pitchFamily="34" charset="0"/>
            </a:endParaRPr>
          </a:p>
          <a:p>
            <a:pPr lvl="1" eaLnBrk="1" hangingPunct="1"/>
            <a:endParaRPr lang="en-US" altLang="en-US" sz="4900">
              <a:cs typeface="Arial" panose="020B0604020202020204" pitchFamily="34" charset="0"/>
            </a:endParaRPr>
          </a:p>
          <a:p>
            <a:pPr eaLnBrk="1" hangingPunct="1">
              <a:buFont typeface="Wingdings" panose="05000000000000000000" pitchFamily="2" charset="2"/>
              <a:buChar char="Ø"/>
            </a:pPr>
            <a:r>
              <a:rPr lang="en-US" altLang="en-US" sz="4900" b="1">
                <a:cs typeface="Arial" panose="020B0604020202020204" pitchFamily="34" charset="0"/>
              </a:rPr>
              <a:t>CARE Referral and Dean of Students (406-994-2826) </a:t>
            </a:r>
          </a:p>
          <a:p>
            <a:pPr lvl="1" eaLnBrk="1" hangingPunct="1"/>
            <a:r>
              <a:rPr lang="en-US" altLang="en-US" sz="4900">
                <a:cs typeface="Arial" panose="020B0604020202020204" pitchFamily="34" charset="0"/>
                <a:hlinkClick r:id="rId3"/>
              </a:rPr>
              <a:t>https://cm.maxient.com/reportingform.php?MontanaStateUniv&amp;layout_id=7</a:t>
            </a:r>
            <a:endParaRPr lang="en-US" altLang="en-US" sz="4900">
              <a:cs typeface="Arial" panose="020B0604020202020204" pitchFamily="34" charset="0"/>
            </a:endParaRPr>
          </a:p>
          <a:p>
            <a:pPr lvl="1" eaLnBrk="1" hangingPunct="1"/>
            <a:r>
              <a:rPr lang="en-US" altLang="en-US" sz="4900">
                <a:cs typeface="Arial" panose="020B0604020202020204" pitchFamily="34" charset="0"/>
              </a:rPr>
              <a:t>To enhance support for a student of concern</a:t>
            </a:r>
          </a:p>
          <a:p>
            <a:pPr lvl="1" eaLnBrk="1" hangingPunct="1"/>
            <a:r>
              <a:rPr lang="en-US" altLang="en-US" sz="4900">
                <a:cs typeface="Arial" panose="020B0604020202020204" pitchFamily="34" charset="0"/>
              </a:rPr>
              <a:t>Dean of Students staff will reach out to student </a:t>
            </a:r>
          </a:p>
          <a:p>
            <a:pPr lvl="1" eaLnBrk="1" hangingPunct="1"/>
            <a:endParaRPr lang="en-US" altLang="en-US" sz="4900">
              <a:cs typeface="Arial" panose="020B0604020202020204" pitchFamily="34" charset="0"/>
            </a:endParaRPr>
          </a:p>
          <a:p>
            <a:pPr eaLnBrk="1" hangingPunct="1">
              <a:buFont typeface="Wingdings" panose="05000000000000000000" pitchFamily="2" charset="2"/>
              <a:buChar char="Ø"/>
            </a:pPr>
            <a:r>
              <a:rPr lang="en-US" altLang="en-US" sz="4900" b="1">
                <a:cs typeface="Arial" panose="020B0604020202020204" pitchFamily="34" charset="0"/>
              </a:rPr>
              <a:t>Benefits</a:t>
            </a:r>
          </a:p>
          <a:p>
            <a:pPr lvl="1"/>
            <a:r>
              <a:rPr lang="en-US" altLang="en-US" sz="4900">
                <a:cs typeface="Arial" panose="020B0604020202020204" pitchFamily="34" charset="0"/>
              </a:rPr>
              <a:t>EAP:		</a:t>
            </a:r>
            <a:r>
              <a:rPr lang="en-US" altLang="en-US" sz="4900">
                <a:cs typeface="Arial" panose="020B0604020202020204" pitchFamily="34" charset="0"/>
                <a:hlinkClick r:id="rId4"/>
              </a:rPr>
              <a:t>https://choices.mus.edu/eap-work-life.html</a:t>
            </a:r>
            <a:r>
              <a:rPr lang="en-US" altLang="en-US" sz="4900">
                <a:cs typeface="Arial" panose="020B0604020202020204" pitchFamily="34" charset="0"/>
              </a:rPr>
              <a:t>     1-866-750-1327</a:t>
            </a:r>
          </a:p>
          <a:p>
            <a:pPr lvl="1"/>
            <a:r>
              <a:rPr lang="en-US" altLang="en-US" sz="4900">
                <a:cs typeface="Arial" panose="020B0604020202020204" pitchFamily="34" charset="0"/>
              </a:rPr>
              <a:t>Wellness:	</a:t>
            </a:r>
            <a:r>
              <a:rPr lang="en-US" altLang="en-US" sz="4900">
                <a:cs typeface="Arial" panose="020B0604020202020204" pitchFamily="34" charset="0"/>
                <a:hlinkClick r:id="rId5"/>
              </a:rPr>
              <a:t>https://wellness.mus.edu/</a:t>
            </a:r>
            <a:r>
              <a:rPr lang="en-US" altLang="en-US" sz="4900">
                <a:cs typeface="Arial" panose="020B0604020202020204" pitchFamily="34" charset="0"/>
              </a:rPr>
              <a:t> </a:t>
            </a:r>
          </a:p>
          <a:p>
            <a:pPr lvl="1"/>
            <a:endParaRPr lang="en-US" altLang="en-US"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0266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A39DC-E444-5127-FD67-E887353D121B}"/>
              </a:ext>
            </a:extLst>
          </p:cNvPr>
          <p:cNvSpPr>
            <a:spLocks noGrp="1"/>
          </p:cNvSpPr>
          <p:nvPr>
            <p:ph type="title"/>
          </p:nvPr>
        </p:nvSpPr>
        <p:spPr/>
        <p:txBody>
          <a:bodyPr anchor="ctr"/>
          <a:lstStyle/>
          <a:p>
            <a:pPr algn="ctr"/>
            <a:r>
              <a:rPr lang="en-US" kern="100">
                <a:effectLst/>
                <a:latin typeface="Calibri" panose="020F0502020204030204" pitchFamily="34" charset="0"/>
                <a:ea typeface="Calibri" panose="020F0502020204030204" pitchFamily="34" charset="0"/>
                <a:cs typeface="Calibri" panose="020F0502020204030204" pitchFamily="34" charset="0"/>
              </a:rPr>
              <a:t>Approval of FS Minutes from September 27, 2023</a:t>
            </a:r>
            <a:endParaRPr lang="en-US"/>
          </a:p>
        </p:txBody>
      </p:sp>
      <p:sp>
        <p:nvSpPr>
          <p:cNvPr id="3" name="Content Placeholder 2">
            <a:extLst>
              <a:ext uri="{FF2B5EF4-FFF2-40B4-BE49-F238E27FC236}">
                <a16:creationId xmlns:a16="http://schemas.microsoft.com/office/drawing/2014/main" id="{D276893F-BD22-30CD-36DF-B187B763C789}"/>
              </a:ext>
            </a:extLst>
          </p:cNvPr>
          <p:cNvSpPr>
            <a:spLocks noGrp="1"/>
          </p:cNvSpPr>
          <p:nvPr>
            <p:ph idx="1"/>
          </p:nvPr>
        </p:nvSpPr>
        <p:spPr/>
        <p:txBody>
          <a:bodyPr>
            <a:normAutofit/>
          </a:bodyPr>
          <a:lstStyle/>
          <a:p>
            <a:pPr marL="457200" indent="-457200">
              <a:buFont typeface="Arial" panose="020B0604020202020204" pitchFamily="34" charset="0"/>
              <a:buChar char="•"/>
            </a:pPr>
            <a:r>
              <a:rPr lang="en-US" sz="2200"/>
              <a:t>Do I have a motion to approve?</a:t>
            </a:r>
          </a:p>
          <a:p>
            <a:pPr marL="457200" indent="-457200">
              <a:buFont typeface="Arial" panose="020B0604020202020204" pitchFamily="34" charset="0"/>
              <a:buChar char="•"/>
            </a:pPr>
            <a:endParaRPr lang="en-US" sz="2200"/>
          </a:p>
          <a:p>
            <a:pPr marL="457200" indent="-457200">
              <a:buFont typeface="Arial" panose="020B0604020202020204" pitchFamily="34" charset="0"/>
              <a:buChar char="•"/>
            </a:pPr>
            <a:r>
              <a:rPr lang="en-US" sz="2200"/>
              <a:t>Any Discussion?</a:t>
            </a:r>
          </a:p>
          <a:p>
            <a:pPr marL="457200" indent="-457200">
              <a:buFont typeface="Arial" panose="020B0604020202020204" pitchFamily="34" charset="0"/>
              <a:buChar char="•"/>
            </a:pPr>
            <a:endParaRPr lang="en-US" sz="2200"/>
          </a:p>
          <a:p>
            <a:pPr marL="457200" indent="-457200">
              <a:buFont typeface="Arial" panose="020B0604020202020204" pitchFamily="34" charset="0"/>
              <a:buChar char="•"/>
            </a:pPr>
            <a:r>
              <a:rPr lang="en-US" sz="2200"/>
              <a:t>All those in favor of the motion indicate by saying aye </a:t>
            </a:r>
          </a:p>
          <a:p>
            <a:pPr marL="0" indent="0">
              <a:buNone/>
            </a:pPr>
            <a:endParaRPr lang="en-US" sz="2200" i="1"/>
          </a:p>
          <a:p>
            <a:pPr marL="457200" indent="-457200">
              <a:buFont typeface="Arial" panose="020B0604020202020204" pitchFamily="34" charset="0"/>
              <a:buChar char="•"/>
            </a:pPr>
            <a:r>
              <a:rPr lang="en-US" sz="2200"/>
              <a:t>Those not in favor of the motion indicate by same sign</a:t>
            </a:r>
          </a:p>
        </p:txBody>
      </p:sp>
    </p:spTree>
    <p:extLst>
      <p:ext uri="{BB962C8B-B14F-4D97-AF65-F5344CB8AC3E}">
        <p14:creationId xmlns:p14="http://schemas.microsoft.com/office/powerpoint/2010/main" val="1856575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086" y="223846"/>
            <a:ext cx="10772775" cy="1323494"/>
          </a:xfrm>
        </p:spPr>
        <p:txBody>
          <a:bodyPr>
            <a:normAutofit/>
          </a:bodyPr>
          <a:lstStyle/>
          <a:p>
            <a:r>
              <a:rPr lang="en-US" sz="5200">
                <a:solidFill>
                  <a:schemeClr val="tx2"/>
                </a:solidFill>
              </a:rPr>
              <a:t>Community &amp; National Support</a:t>
            </a:r>
            <a:br>
              <a:rPr lang="en-US" sz="6000" b="1">
                <a:solidFill>
                  <a:schemeClr val="tx2"/>
                </a:solidFill>
              </a:rPr>
            </a:br>
            <a:r>
              <a:rPr lang="en-US" sz="2700" i="1">
                <a:solidFill>
                  <a:schemeClr val="tx2"/>
                </a:solidFill>
              </a:rPr>
              <a:t>For a person in crisis, or support in helping them, 24-7</a:t>
            </a:r>
          </a:p>
        </p:txBody>
      </p:sp>
      <p:sp>
        <p:nvSpPr>
          <p:cNvPr id="3" name="Content Placeholder 2"/>
          <p:cNvSpPr>
            <a:spLocks noGrp="1"/>
          </p:cNvSpPr>
          <p:nvPr>
            <p:ph idx="1"/>
          </p:nvPr>
        </p:nvSpPr>
        <p:spPr>
          <a:xfrm>
            <a:off x="353971" y="2193096"/>
            <a:ext cx="7518630" cy="4366325"/>
          </a:xfrm>
        </p:spPr>
        <p:txBody>
          <a:bodyPr>
            <a:normAutofit/>
          </a:bodyPr>
          <a:lstStyle/>
          <a:p>
            <a:pPr marL="0" indent="0">
              <a:buNone/>
            </a:pPr>
            <a:endParaRPr lang="en-US" sz="2200">
              <a:cs typeface="Arial" panose="020B0604020202020204" pitchFamily="34" charset="0"/>
            </a:endParaRPr>
          </a:p>
          <a:p>
            <a:pPr marL="0" indent="0">
              <a:buNone/>
            </a:pPr>
            <a:r>
              <a:rPr lang="en-US" sz="2200">
                <a:cs typeface="Arial" panose="020B0604020202020204" pitchFamily="34" charset="0"/>
              </a:rPr>
              <a:t>Counselor Referrals:		211</a:t>
            </a:r>
          </a:p>
          <a:p>
            <a:pPr marL="502920" lvl="1" indent="0">
              <a:buNone/>
            </a:pPr>
            <a:endParaRPr lang="en-US" sz="2200">
              <a:cs typeface="Arial" panose="020B0604020202020204" pitchFamily="34" charset="0"/>
            </a:endParaRPr>
          </a:p>
          <a:p>
            <a:pPr marL="0" indent="0">
              <a:buNone/>
            </a:pPr>
            <a:r>
              <a:rPr lang="en-US" sz="2200">
                <a:cs typeface="Arial" panose="020B0604020202020204" pitchFamily="34" charset="0"/>
              </a:rPr>
              <a:t>Suicide &amp; Crisis Lifeline:		988</a:t>
            </a:r>
          </a:p>
          <a:p>
            <a:pPr marL="502920" lvl="1" indent="0">
              <a:buNone/>
            </a:pPr>
            <a:endParaRPr lang="en-US" sz="2200">
              <a:cs typeface="Arial" panose="020B0604020202020204" pitchFamily="34" charset="0"/>
            </a:endParaRPr>
          </a:p>
          <a:p>
            <a:pPr marL="0" indent="0">
              <a:buNone/>
            </a:pPr>
            <a:r>
              <a:rPr lang="en-US" sz="2200">
                <a:cs typeface="Arial" panose="020B0604020202020204" pitchFamily="34" charset="0"/>
              </a:rPr>
              <a:t>Crisis Text Line:			741741</a:t>
            </a:r>
          </a:p>
          <a:p>
            <a:pPr marL="4572" lvl="1" indent="0">
              <a:buNone/>
            </a:pPr>
            <a:endParaRPr lang="en-US" sz="2200">
              <a:cs typeface="Arial" panose="020B0604020202020204" pitchFamily="34" charset="0"/>
            </a:endParaRPr>
          </a:p>
          <a:p>
            <a:pPr marL="4572" lvl="1" indent="0">
              <a:buNone/>
            </a:pPr>
            <a:endParaRPr lang="en-US" sz="2200">
              <a:cs typeface="Arial" panose="020B0604020202020204" pitchFamily="34" charset="0"/>
            </a:endParaRPr>
          </a:p>
          <a:p>
            <a:pPr marL="4572" lvl="1" indent="0">
              <a:buNone/>
            </a:pPr>
            <a:r>
              <a:rPr lang="en-US" sz="2200">
                <a:cs typeface="Arial" panose="020B0604020202020204" pitchFamily="34" charset="0"/>
              </a:rPr>
              <a:t>	</a:t>
            </a:r>
          </a:p>
          <a:p>
            <a:pPr marL="502920" lvl="1" indent="0">
              <a:buNone/>
            </a:pPr>
            <a:endParaRPr lang="en-US" sz="220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06270" y="2957470"/>
            <a:ext cx="3149509" cy="1696817"/>
          </a:xfrm>
          <a:prstGeom prst="rect">
            <a:avLst/>
          </a:prstGeom>
        </p:spPr>
      </p:pic>
      <p:pic>
        <p:nvPicPr>
          <p:cNvPr id="2050" name="Picture 2">
            <a:extLst>
              <a:ext uri="{FF2B5EF4-FFF2-40B4-BE49-F238E27FC236}">
                <a16:creationId xmlns:a16="http://schemas.microsoft.com/office/drawing/2014/main" id="{A121BDC0-FAC0-EC81-C87B-62B77FC88D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26" t="6360" r="5536" b="2688"/>
          <a:stretch/>
        </p:blipFill>
        <p:spPr bwMode="auto">
          <a:xfrm>
            <a:off x="9101311" y="802048"/>
            <a:ext cx="1959428" cy="203585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Get Help Now – The Trevor Project">
            <a:extLst>
              <a:ext uri="{FF2B5EF4-FFF2-40B4-BE49-F238E27FC236}">
                <a16:creationId xmlns:a16="http://schemas.microsoft.com/office/drawing/2014/main" id="{F3FFCB75-D7D5-406C-D055-9594AA80214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95269" y="4773857"/>
            <a:ext cx="3568856" cy="1873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10373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A1CB80-E320-4854-8DBE-CC1CF8F9DE53}"/>
              </a:ext>
            </a:extLst>
          </p:cNvPr>
          <p:cNvSpPr>
            <a:spLocks noGrp="1"/>
          </p:cNvSpPr>
          <p:nvPr>
            <p:ph idx="1"/>
          </p:nvPr>
        </p:nvSpPr>
        <p:spPr>
          <a:xfrm>
            <a:off x="900023" y="1391039"/>
            <a:ext cx="5334197" cy="3769835"/>
          </a:xfrm>
        </p:spPr>
        <p:txBody>
          <a:bodyPr anchor="ctr">
            <a:normAutofit/>
          </a:bodyPr>
          <a:lstStyle/>
          <a:p>
            <a:pPr marL="0" indent="0">
              <a:buNone/>
            </a:pPr>
            <a:r>
              <a:rPr lang="en-US" sz="2000"/>
              <a:t>Questions or Comments?</a:t>
            </a:r>
          </a:p>
          <a:p>
            <a:pPr marL="0" indent="0">
              <a:buNone/>
            </a:pPr>
            <a:endParaRPr lang="en-US" sz="2000"/>
          </a:p>
          <a:p>
            <a:pPr marL="0" indent="0">
              <a:buNone/>
            </a:pPr>
            <a:r>
              <a:rPr lang="en-US" sz="2000"/>
              <a:t>THANK YOU!</a:t>
            </a:r>
          </a:p>
          <a:p>
            <a:pPr marL="0" indent="0">
              <a:buNone/>
            </a:pPr>
            <a:endParaRPr lang="en-US" sz="2000"/>
          </a:p>
          <a:p>
            <a:pPr marL="0" indent="0">
              <a:buNone/>
            </a:pPr>
            <a:r>
              <a:rPr lang="en-US" sz="2000"/>
              <a:t>basserson@montana.edu</a:t>
            </a:r>
          </a:p>
        </p:txBody>
      </p:sp>
      <p:pic>
        <p:nvPicPr>
          <p:cNvPr id="4" name="Picture 3" descr="Question mark symbol">
            <a:extLst>
              <a:ext uri="{FF2B5EF4-FFF2-40B4-BE49-F238E27FC236}">
                <a16:creationId xmlns:a16="http://schemas.microsoft.com/office/drawing/2014/main" id="{DFAE67A7-5894-D49A-9081-ECA6AC6EDB11}"/>
              </a:ext>
            </a:extLst>
          </p:cNvPr>
          <p:cNvPicPr>
            <a:picLocks noChangeAspect="1"/>
          </p:cNvPicPr>
          <p:nvPr/>
        </p:nvPicPr>
        <p:blipFill rotWithShape="1">
          <a:blip r:embed="rId2">
            <a:extLst>
              <a:ext uri="{28A0092B-C50C-407E-A947-70E740481C1C}">
                <a14:useLocalDpi xmlns:a14="http://schemas.microsoft.com/office/drawing/2010/main" val="0"/>
              </a:ext>
            </a:extLst>
          </a:blip>
          <a:srcRect l="28074" r="28243"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36610373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890A4-1160-4259-3C63-1F88291B1533}"/>
              </a:ext>
            </a:extLst>
          </p:cNvPr>
          <p:cNvSpPr>
            <a:spLocks noGrp="1"/>
          </p:cNvSpPr>
          <p:nvPr>
            <p:ph type="title"/>
          </p:nvPr>
        </p:nvSpPr>
        <p:spPr/>
        <p:txBody>
          <a:bodyPr anchor="ctr"/>
          <a:lstStyle/>
          <a:p>
            <a:pPr algn="ctr"/>
            <a:r>
              <a:rPr lang="en-US" kern="100">
                <a:effectLst/>
                <a:latin typeface="Calibri" panose="020F0502020204030204" pitchFamily="34" charset="0"/>
                <a:ea typeface="Calibri" panose="020F0502020204030204" pitchFamily="34" charset="0"/>
                <a:cs typeface="Calibri" panose="020F0502020204030204" pitchFamily="34" charset="0"/>
              </a:rPr>
              <a:t>Undergraduate Courses and Programs </a:t>
            </a:r>
            <a:endParaRPr lang="en-US"/>
          </a:p>
        </p:txBody>
      </p:sp>
      <p:sp>
        <p:nvSpPr>
          <p:cNvPr id="3" name="Content Placeholder 2">
            <a:extLst>
              <a:ext uri="{FF2B5EF4-FFF2-40B4-BE49-F238E27FC236}">
                <a16:creationId xmlns:a16="http://schemas.microsoft.com/office/drawing/2014/main" id="{7F0E6DFA-C8BB-B743-1C15-6609D408144D}"/>
              </a:ext>
            </a:extLst>
          </p:cNvPr>
          <p:cNvSpPr>
            <a:spLocks noGrp="1"/>
          </p:cNvSpPr>
          <p:nvPr>
            <p:ph idx="1"/>
          </p:nvPr>
        </p:nvSpPr>
        <p:spPr/>
        <p:txBody>
          <a:bodyPr/>
          <a:lstStyle/>
          <a:p>
            <a:pPr marR="0" lvl="0">
              <a:spcBef>
                <a:spcPts val="0"/>
              </a:spcBef>
              <a:spcAft>
                <a:spcPts val="0"/>
              </a:spcAft>
              <a:buFont typeface="+mj-lt"/>
              <a:buAutoNum type="alphaLcPeriod"/>
            </a:pPr>
            <a:r>
              <a:rPr lang="en-US" sz="2200" kern="100">
                <a:effectLst/>
                <a:latin typeface="Calibri" panose="020F0502020204030204" pitchFamily="34" charset="0"/>
                <a:ea typeface="Calibri" panose="020F0502020204030204" pitchFamily="34" charset="0"/>
                <a:cs typeface="Calibri" panose="020F0502020204030204" pitchFamily="34" charset="0"/>
              </a:rPr>
              <a:t> Courses—First Reading </a:t>
            </a:r>
            <a:endParaRPr lang="en-US" sz="2200" kern="100">
              <a:effectLst/>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buFont typeface="+mj-lt"/>
              <a:buAutoNum type="romanLcPeriod"/>
            </a:pPr>
            <a:r>
              <a:rPr lang="en-US" sz="2200" u="sng" kern="100">
                <a:solidFill>
                  <a:srgbClr val="003F7F"/>
                </a:solidFill>
                <a:effectLst/>
                <a:latin typeface="Calibri" panose="020F0502020204030204" pitchFamily="34" charset="0"/>
                <a:ea typeface="Calibri" panose="020F0502020204030204" pitchFamily="34" charset="0"/>
                <a:cs typeface="Calibri" panose="020F0502020204030204" pitchFamily="34" charset="0"/>
                <a:hlinkClick r:id="rId2"/>
              </a:rPr>
              <a:t>GPHY 401</a:t>
            </a:r>
            <a:r>
              <a:rPr lang="en-US" sz="2200" kern="100">
                <a:solidFill>
                  <a:srgbClr val="333333"/>
                </a:solidFill>
                <a:effectLst/>
                <a:latin typeface="Calibri" panose="020F0502020204030204" pitchFamily="34" charset="0"/>
                <a:ea typeface="Calibri" panose="020F0502020204030204" pitchFamily="34" charset="0"/>
                <a:cs typeface="Calibri" panose="020F0502020204030204" pitchFamily="34" charset="0"/>
              </a:rPr>
              <a:t> : Environmental Planning and Management Toolkit</a:t>
            </a:r>
            <a:endParaRPr lang="en-US" sz="2200" kern="100">
              <a:effectLst/>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buFont typeface="+mj-lt"/>
              <a:buAutoNum type="romanLcPeriod"/>
            </a:pPr>
            <a:r>
              <a:rPr lang="en-US" sz="2200" u="sng" kern="100">
                <a:solidFill>
                  <a:srgbClr val="003F7F"/>
                </a:solidFill>
                <a:effectLst/>
                <a:latin typeface="Calibri" panose="020F0502020204030204" pitchFamily="34" charset="0"/>
                <a:ea typeface="Calibri" panose="020F0502020204030204" pitchFamily="34" charset="0"/>
                <a:cs typeface="Calibri" panose="020F0502020204030204" pitchFamily="34" charset="0"/>
                <a:hlinkClick r:id="rId3"/>
              </a:rPr>
              <a:t>MCH 220</a:t>
            </a:r>
            <a:r>
              <a:rPr lang="en-US" sz="2200" u="none" strike="noStrike" kern="100">
                <a:solidFill>
                  <a:srgbClr val="003F7F"/>
                </a:solidFill>
                <a:effectLst/>
                <a:latin typeface="Calibri" panose="020F0502020204030204" pitchFamily="34" charset="0"/>
                <a:ea typeface="Calibri" panose="020F0502020204030204" pitchFamily="34" charset="0"/>
                <a:cs typeface="Calibri" panose="020F0502020204030204" pitchFamily="34" charset="0"/>
                <a:hlinkClick r:id="rId3"/>
              </a:rPr>
              <a:t> </a:t>
            </a:r>
            <a:r>
              <a:rPr lang="en-US" sz="2200" kern="100">
                <a:solidFill>
                  <a:srgbClr val="333333"/>
                </a:solidFill>
                <a:effectLst/>
                <a:latin typeface="Calibri" panose="020F0502020204030204" pitchFamily="34" charset="0"/>
                <a:ea typeface="Calibri" panose="020F0502020204030204" pitchFamily="34" charset="0"/>
                <a:cs typeface="Calibri" panose="020F0502020204030204" pitchFamily="34" charset="0"/>
              </a:rPr>
              <a:t>: Geometric Dimensioning and Tolerancing Metrology</a:t>
            </a:r>
            <a:endParaRPr lang="en-US" sz="2200" kern="10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a:p>
        </p:txBody>
      </p:sp>
    </p:spTree>
    <p:extLst>
      <p:ext uri="{BB962C8B-B14F-4D97-AF65-F5344CB8AC3E}">
        <p14:creationId xmlns:p14="http://schemas.microsoft.com/office/powerpoint/2010/main" val="1748693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E789F-9B22-C72B-B782-60587706D056}"/>
              </a:ext>
            </a:extLst>
          </p:cNvPr>
          <p:cNvSpPr>
            <a:spLocks noGrp="1"/>
          </p:cNvSpPr>
          <p:nvPr>
            <p:ph type="title"/>
          </p:nvPr>
        </p:nvSpPr>
        <p:spPr/>
        <p:txBody>
          <a:bodyPr anchor="ctr"/>
          <a:lstStyle/>
          <a:p>
            <a:pPr algn="ctr"/>
            <a:r>
              <a:rPr lang="en-US" kern="100">
                <a:effectLst/>
                <a:latin typeface="Calibri" panose="020F0502020204030204" pitchFamily="34" charset="0"/>
                <a:ea typeface="Calibri" panose="020F0502020204030204" pitchFamily="34" charset="0"/>
                <a:cs typeface="Calibri" panose="020F0502020204030204" pitchFamily="34" charset="0"/>
              </a:rPr>
              <a:t>Undergraduate Courses and Programs </a:t>
            </a:r>
            <a:endParaRPr lang="en-US"/>
          </a:p>
        </p:txBody>
      </p:sp>
      <p:sp>
        <p:nvSpPr>
          <p:cNvPr id="3" name="Content Placeholder 2">
            <a:extLst>
              <a:ext uri="{FF2B5EF4-FFF2-40B4-BE49-F238E27FC236}">
                <a16:creationId xmlns:a16="http://schemas.microsoft.com/office/drawing/2014/main" id="{3B398615-813F-D8DC-B280-E6031632B434}"/>
              </a:ext>
            </a:extLst>
          </p:cNvPr>
          <p:cNvSpPr>
            <a:spLocks noGrp="1"/>
          </p:cNvSpPr>
          <p:nvPr>
            <p:ph idx="1"/>
          </p:nvPr>
        </p:nvSpPr>
        <p:spPr/>
        <p:txBody>
          <a:bodyPr/>
          <a:lstStyle/>
          <a:p>
            <a:pPr marL="457200" indent="-457200">
              <a:spcBef>
                <a:spcPts val="0"/>
              </a:spcBef>
              <a:buFont typeface="+mj-lt"/>
              <a:buAutoNum type="alphaLcPeriod" startAt="2"/>
            </a:pPr>
            <a:r>
              <a:rPr lang="en-US" sz="2200" kern="100">
                <a:effectLst/>
                <a:latin typeface="Calibri" panose="020F0502020204030204" pitchFamily="34" charset="0"/>
                <a:ea typeface="Calibri" panose="020F0502020204030204" pitchFamily="34" charset="0"/>
                <a:cs typeface="Calibri" panose="020F0502020204030204" pitchFamily="34" charset="0"/>
              </a:rPr>
              <a:t>Courses—Second Reading </a:t>
            </a:r>
            <a:endParaRPr lang="en-US" sz="2200" kern="100">
              <a:effectLst/>
              <a:latin typeface="Calibri" panose="020F0502020204030204" pitchFamily="34" charset="0"/>
              <a:ea typeface="Calibri" panose="020F0502020204030204" pitchFamily="34" charset="0"/>
              <a:cs typeface="Times New Roman" panose="02020603050405020304" pitchFamily="18" charset="0"/>
            </a:endParaRPr>
          </a:p>
          <a:p>
            <a:pPr marL="971550" lvl="1" indent="-514350">
              <a:spcBef>
                <a:spcPts val="0"/>
              </a:spcBef>
              <a:buFont typeface="+mj-lt"/>
              <a:buAutoNum type="romanLcPeriod"/>
            </a:pPr>
            <a:r>
              <a:rPr lang="en-US" sz="2200" u="sng" kern="100">
                <a:solidFill>
                  <a:srgbClr val="003F7F"/>
                </a:solidFill>
                <a:effectLst/>
                <a:latin typeface="Calibri" panose="020F0502020204030204" pitchFamily="34" charset="0"/>
                <a:ea typeface="Calibri" panose="020F0502020204030204" pitchFamily="34" charset="0"/>
                <a:cs typeface="Calibri" panose="020F0502020204030204" pitchFamily="34" charset="0"/>
                <a:hlinkClick r:id="rId2"/>
              </a:rPr>
              <a:t>BMIS 312</a:t>
            </a:r>
            <a:r>
              <a:rPr lang="en-US" sz="2200" kern="100">
                <a:solidFill>
                  <a:srgbClr val="333333"/>
                </a:solidFill>
                <a:effectLst/>
                <a:latin typeface="Calibri" panose="020F0502020204030204" pitchFamily="34" charset="0"/>
                <a:ea typeface="Calibri" panose="020F0502020204030204" pitchFamily="34" charset="0"/>
                <a:cs typeface="Calibri" panose="020F0502020204030204" pitchFamily="34" charset="0"/>
              </a:rPr>
              <a:t> : Data Analytics II</a:t>
            </a:r>
            <a:endParaRPr lang="en-US" sz="2200" kern="100">
              <a:effectLst/>
              <a:latin typeface="Calibri" panose="020F0502020204030204" pitchFamily="34" charset="0"/>
              <a:ea typeface="Calibri" panose="020F0502020204030204" pitchFamily="34" charset="0"/>
              <a:cs typeface="Times New Roman" panose="02020603050405020304" pitchFamily="18" charset="0"/>
            </a:endParaRPr>
          </a:p>
          <a:p>
            <a:pPr marL="971550" lvl="1" indent="-514350">
              <a:spcBef>
                <a:spcPts val="0"/>
              </a:spcBef>
              <a:buFont typeface="+mj-lt"/>
              <a:buAutoNum type="romanLcPeriod"/>
            </a:pPr>
            <a:r>
              <a:rPr lang="en-US" sz="2200" u="sng" kern="100">
                <a:solidFill>
                  <a:srgbClr val="003F7F"/>
                </a:solidFill>
                <a:effectLst/>
                <a:latin typeface="Calibri" panose="020F0502020204030204" pitchFamily="34" charset="0"/>
                <a:ea typeface="Calibri" panose="020F0502020204030204" pitchFamily="34" charset="0"/>
                <a:cs typeface="Calibri" panose="020F0502020204030204" pitchFamily="34" charset="0"/>
                <a:hlinkClick r:id="rId3"/>
              </a:rPr>
              <a:t>HDFS 468</a:t>
            </a:r>
            <a:r>
              <a:rPr lang="en-US" sz="2200" kern="100">
                <a:solidFill>
                  <a:srgbClr val="333333"/>
                </a:solidFill>
                <a:effectLst/>
                <a:latin typeface="Calibri" panose="020F0502020204030204" pitchFamily="34" charset="0"/>
                <a:ea typeface="Calibri" panose="020F0502020204030204" pitchFamily="34" charset="0"/>
                <a:cs typeface="Calibri" panose="020F0502020204030204" pitchFamily="34" charset="0"/>
              </a:rPr>
              <a:t> : Home Visiting for Families</a:t>
            </a:r>
            <a:endParaRPr lang="en-US" sz="2200" kern="100">
              <a:effectLst/>
              <a:latin typeface="Calibri" panose="020F0502020204030204" pitchFamily="34" charset="0"/>
              <a:ea typeface="Calibri" panose="020F0502020204030204" pitchFamily="34" charset="0"/>
              <a:cs typeface="Times New Roman" panose="02020603050405020304" pitchFamily="18" charset="0"/>
            </a:endParaRPr>
          </a:p>
          <a:p>
            <a:pPr marL="971550" lvl="1" indent="-514350">
              <a:spcBef>
                <a:spcPts val="0"/>
              </a:spcBef>
              <a:buFont typeface="+mj-lt"/>
              <a:buAutoNum type="romanLcPeriod"/>
            </a:pPr>
            <a:r>
              <a:rPr lang="en-US" sz="2200" u="sng" kern="100">
                <a:solidFill>
                  <a:srgbClr val="003F7F"/>
                </a:solidFill>
                <a:effectLst/>
                <a:latin typeface="Calibri" panose="020F0502020204030204" pitchFamily="34" charset="0"/>
                <a:ea typeface="Calibri" panose="020F0502020204030204" pitchFamily="34" charset="0"/>
                <a:cs typeface="Calibri" panose="020F0502020204030204" pitchFamily="34" charset="0"/>
                <a:hlinkClick r:id="rId4"/>
              </a:rPr>
              <a:t>HLD 346</a:t>
            </a:r>
            <a:r>
              <a:rPr lang="en-US" sz="2200" kern="100">
                <a:solidFill>
                  <a:srgbClr val="333333"/>
                </a:solidFill>
                <a:effectLst/>
                <a:latin typeface="Calibri" panose="020F0502020204030204" pitchFamily="34" charset="0"/>
                <a:ea typeface="Calibri" panose="020F0502020204030204" pitchFamily="34" charset="0"/>
                <a:cs typeface="Calibri" panose="020F0502020204030204" pitchFamily="34" charset="0"/>
              </a:rPr>
              <a:t> : The Leader's Way: Deep Listening, Systems &amp; Processes</a:t>
            </a:r>
            <a:endParaRPr lang="en-US" sz="2200" kern="10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a:p>
        </p:txBody>
      </p:sp>
    </p:spTree>
    <p:extLst>
      <p:ext uri="{BB962C8B-B14F-4D97-AF65-F5344CB8AC3E}">
        <p14:creationId xmlns:p14="http://schemas.microsoft.com/office/powerpoint/2010/main" val="36750690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506F7-8202-2986-4595-C6187E9D7C32}"/>
              </a:ext>
            </a:extLst>
          </p:cNvPr>
          <p:cNvSpPr>
            <a:spLocks noGrp="1"/>
          </p:cNvSpPr>
          <p:nvPr>
            <p:ph type="title"/>
          </p:nvPr>
        </p:nvSpPr>
        <p:spPr/>
        <p:txBody>
          <a:bodyPr anchor="ctr"/>
          <a:lstStyle/>
          <a:p>
            <a:pPr algn="ctr"/>
            <a:r>
              <a:rPr lang="en-US" kern="100">
                <a:effectLst/>
                <a:latin typeface="Calibri" panose="020F0502020204030204" pitchFamily="34" charset="0"/>
                <a:ea typeface="Calibri" panose="020F0502020204030204" pitchFamily="34" charset="0"/>
                <a:cs typeface="Calibri" panose="020F0502020204030204" pitchFamily="34" charset="0"/>
              </a:rPr>
              <a:t>Undergraduate Courses and Programs </a:t>
            </a:r>
            <a:endParaRPr lang="en-US"/>
          </a:p>
        </p:txBody>
      </p:sp>
      <p:sp>
        <p:nvSpPr>
          <p:cNvPr id="3" name="Content Placeholder 2">
            <a:extLst>
              <a:ext uri="{FF2B5EF4-FFF2-40B4-BE49-F238E27FC236}">
                <a16:creationId xmlns:a16="http://schemas.microsoft.com/office/drawing/2014/main" id="{4B2CC1E5-6857-0817-3D6E-74BDDE312150}"/>
              </a:ext>
            </a:extLst>
          </p:cNvPr>
          <p:cNvSpPr>
            <a:spLocks noGrp="1"/>
          </p:cNvSpPr>
          <p:nvPr>
            <p:ph idx="1"/>
          </p:nvPr>
        </p:nvSpPr>
        <p:spPr/>
        <p:txBody>
          <a:bodyPr/>
          <a:lstStyle/>
          <a:p>
            <a:pPr marL="457200" indent="-457200">
              <a:spcBef>
                <a:spcPts val="0"/>
              </a:spcBef>
              <a:buFont typeface="+mj-lt"/>
              <a:buAutoNum type="alphaLcPeriod" startAt="3"/>
            </a:pPr>
            <a:r>
              <a:rPr lang="en-US" sz="2200" kern="100">
                <a:effectLst/>
                <a:latin typeface="Calibri" panose="020F0502020204030204" pitchFamily="34" charset="0"/>
                <a:ea typeface="Calibri" panose="020F0502020204030204" pitchFamily="34" charset="0"/>
                <a:cs typeface="Calibri" panose="020F0502020204030204" pitchFamily="34" charset="0"/>
              </a:rPr>
              <a:t>Course Changes — Second Reading </a:t>
            </a:r>
            <a:endParaRPr lang="en-US" sz="2200" kern="100">
              <a:effectLst/>
              <a:latin typeface="Calibri" panose="020F0502020204030204" pitchFamily="34" charset="0"/>
              <a:ea typeface="Calibri" panose="020F0502020204030204" pitchFamily="34" charset="0"/>
              <a:cs typeface="Times New Roman" panose="02020603050405020304" pitchFamily="18" charset="0"/>
            </a:endParaRPr>
          </a:p>
          <a:p>
            <a:pPr marL="971550" lvl="1" indent="-514350">
              <a:spcBef>
                <a:spcPts val="0"/>
              </a:spcBef>
              <a:buFont typeface="+mj-lt"/>
              <a:buAutoNum type="romanLcPeriod"/>
            </a:pPr>
            <a:r>
              <a:rPr lang="en-US" sz="2200" kern="0">
                <a:solidFill>
                  <a:srgbClr val="003F7F"/>
                </a:solidFill>
                <a:effectLst/>
                <a:latin typeface="Calibri" panose="020F0502020204030204" pitchFamily="34" charset="0"/>
                <a:ea typeface="Times New Roman" panose="02020603050405020304" pitchFamily="18" charset="0"/>
                <a:cs typeface="Calibri" panose="020F0502020204030204" pitchFamily="34" charset="0"/>
                <a:hlinkClick r:id="rId2"/>
              </a:rPr>
              <a:t>LS 499R </a:t>
            </a:r>
            <a:r>
              <a:rPr lang="en-US" sz="22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:Senior Capstone </a:t>
            </a:r>
            <a:endParaRPr lang="en-US" sz="2200" kern="100">
              <a:effectLst/>
              <a:latin typeface="Calibri" panose="020F0502020204030204" pitchFamily="34" charset="0"/>
              <a:ea typeface="Calibri" panose="020F0502020204030204" pitchFamily="34" charset="0"/>
              <a:cs typeface="Times New Roman" panose="02020603050405020304" pitchFamily="18" charset="0"/>
            </a:endParaRPr>
          </a:p>
          <a:p>
            <a:pPr marL="1371600" lvl="2" indent="-457200">
              <a:spcBef>
                <a:spcPts val="0"/>
              </a:spcBef>
              <a:buFont typeface="+mj-lt"/>
              <a:buAutoNum type="arabicPeriod"/>
            </a:pPr>
            <a:r>
              <a:rPr lang="en-US" sz="22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Change in title </a:t>
            </a:r>
            <a:endParaRPr lang="en-US" sz="2200" kern="100">
              <a:latin typeface="Calibri" panose="020F0502020204030204" pitchFamily="34" charset="0"/>
              <a:ea typeface="Times New Roman" panose="02020603050405020304" pitchFamily="18" charset="0"/>
              <a:cs typeface="Times New Roman" panose="02020603050405020304" pitchFamily="18" charset="0"/>
            </a:endParaRPr>
          </a:p>
          <a:p>
            <a:pPr marL="1371600" lvl="2" indent="-457200">
              <a:spcBef>
                <a:spcPts val="0"/>
              </a:spcBef>
              <a:buFont typeface="+mj-lt"/>
              <a:buAutoNum type="arabicPeriod"/>
            </a:pPr>
            <a:r>
              <a:rPr lang="en-US" sz="22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Credit change</a:t>
            </a:r>
            <a:endParaRPr lang="en-US" sz="2200" kern="10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a:p>
        </p:txBody>
      </p:sp>
    </p:spTree>
    <p:extLst>
      <p:ext uri="{BB962C8B-B14F-4D97-AF65-F5344CB8AC3E}">
        <p14:creationId xmlns:p14="http://schemas.microsoft.com/office/powerpoint/2010/main" val="37247062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C1A18-0413-040D-4F9F-F51165FD17EA}"/>
              </a:ext>
            </a:extLst>
          </p:cNvPr>
          <p:cNvSpPr>
            <a:spLocks noGrp="1"/>
          </p:cNvSpPr>
          <p:nvPr>
            <p:ph type="title"/>
          </p:nvPr>
        </p:nvSpPr>
        <p:spPr/>
        <p:txBody>
          <a:bodyPr anchor="ctr"/>
          <a:lstStyle/>
          <a:p>
            <a:pPr algn="ctr"/>
            <a:r>
              <a:rPr lang="en-US" kern="100">
                <a:effectLst/>
                <a:latin typeface="Calibri" panose="020F0502020204030204" pitchFamily="34" charset="0"/>
                <a:ea typeface="Calibri" panose="020F0502020204030204" pitchFamily="34" charset="0"/>
                <a:cs typeface="Calibri" panose="020F0502020204030204" pitchFamily="34" charset="0"/>
              </a:rPr>
              <a:t>Undergraduate Courses and Programs </a:t>
            </a:r>
            <a:endParaRPr lang="en-US"/>
          </a:p>
        </p:txBody>
      </p:sp>
      <p:sp>
        <p:nvSpPr>
          <p:cNvPr id="3" name="Content Placeholder 2">
            <a:extLst>
              <a:ext uri="{FF2B5EF4-FFF2-40B4-BE49-F238E27FC236}">
                <a16:creationId xmlns:a16="http://schemas.microsoft.com/office/drawing/2014/main" id="{93751ACC-9A74-75D5-0C0E-84E90BD40C97}"/>
              </a:ext>
            </a:extLst>
          </p:cNvPr>
          <p:cNvSpPr>
            <a:spLocks noGrp="1"/>
          </p:cNvSpPr>
          <p:nvPr>
            <p:ph idx="1"/>
          </p:nvPr>
        </p:nvSpPr>
        <p:spPr/>
        <p:txBody>
          <a:bodyPr/>
          <a:lstStyle/>
          <a:p>
            <a:pPr marL="514350" indent="-514350">
              <a:spcBef>
                <a:spcPts val="0"/>
              </a:spcBef>
              <a:buFont typeface="+mj-lt"/>
              <a:buAutoNum type="alphaLcPeriod" startAt="4"/>
            </a:pPr>
            <a:r>
              <a:rPr lang="en-US" sz="22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Course </a:t>
            </a:r>
            <a:r>
              <a:rPr lang="en-US" sz="2200" kern="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Inactivations</a:t>
            </a:r>
            <a:endParaRPr lang="en-US" sz="2200" kern="100">
              <a:effectLst/>
              <a:latin typeface="Calibri" panose="020F0502020204030204" pitchFamily="34" charset="0"/>
              <a:ea typeface="Calibri" panose="020F0502020204030204" pitchFamily="34" charset="0"/>
              <a:cs typeface="Times New Roman" panose="02020603050405020304" pitchFamily="18" charset="0"/>
            </a:endParaRPr>
          </a:p>
          <a:p>
            <a:pPr marL="1028700" lvl="1" indent="-571500">
              <a:spcBef>
                <a:spcPts val="0"/>
              </a:spcBef>
              <a:buFont typeface="+mj-lt"/>
              <a:buAutoNum type="romanLcPeriod"/>
            </a:pPr>
            <a:r>
              <a:rPr lang="en-US" sz="2200" kern="0">
                <a:solidFill>
                  <a:srgbClr val="003F7F"/>
                </a:solidFill>
                <a:effectLst/>
                <a:latin typeface="Calibri" panose="020F0502020204030204" pitchFamily="34" charset="0"/>
                <a:ea typeface="Times New Roman" panose="02020603050405020304" pitchFamily="18" charset="0"/>
                <a:cs typeface="Calibri" panose="020F0502020204030204" pitchFamily="34" charset="0"/>
                <a:hlinkClick r:id="rId2"/>
              </a:rPr>
              <a:t>HDFS 454</a:t>
            </a:r>
            <a:r>
              <a:rPr lang="en-US" sz="2200" kern="0">
                <a:effectLst/>
                <a:latin typeface="Calibri" panose="020F0502020204030204" pitchFamily="34" charset="0"/>
                <a:ea typeface="Times New Roman" panose="02020603050405020304" pitchFamily="18" charset="0"/>
                <a:cs typeface="Calibri" panose="020F0502020204030204" pitchFamily="34" charset="0"/>
              </a:rPr>
              <a:t> : Professional Issues - Senior Seminar</a:t>
            </a:r>
            <a:endParaRPr lang="en-US" sz="2200" kern="100">
              <a:effectLst/>
              <a:latin typeface="Calibri" panose="020F0502020204030204" pitchFamily="34" charset="0"/>
              <a:ea typeface="Calibri" panose="020F0502020204030204" pitchFamily="34" charset="0"/>
              <a:cs typeface="Times New Roman" panose="02020603050405020304" pitchFamily="18" charset="0"/>
            </a:endParaRPr>
          </a:p>
          <a:p>
            <a:pPr marL="1371600" lvl="2" indent="-457200">
              <a:spcBef>
                <a:spcPts val="0"/>
              </a:spcBef>
              <a:buFont typeface="+mj-lt"/>
              <a:buAutoNum type="arabicPeriod"/>
            </a:pPr>
            <a:r>
              <a:rPr lang="en-US" sz="2200" kern="0">
                <a:effectLst/>
                <a:latin typeface="Calibri" panose="020F0502020204030204" pitchFamily="34" charset="0"/>
                <a:ea typeface="Times New Roman" panose="02020603050405020304" pitchFamily="18" charset="0"/>
                <a:cs typeface="Calibri" panose="020F0502020204030204" pitchFamily="34" charset="0"/>
              </a:rPr>
              <a:t>Hasn't been offered in several years and has been </a:t>
            </a:r>
            <a:r>
              <a:rPr lang="en-US" sz="2200" kern="0" err="1">
                <a:effectLst/>
                <a:latin typeface="Calibri" panose="020F0502020204030204" pitchFamily="34" charset="0"/>
                <a:ea typeface="Times New Roman" panose="02020603050405020304" pitchFamily="18" charset="0"/>
                <a:cs typeface="Calibri" panose="020F0502020204030204" pitchFamily="34" charset="0"/>
              </a:rPr>
              <a:t>prelaced</a:t>
            </a:r>
            <a:r>
              <a:rPr lang="en-US" sz="2200" kern="0">
                <a:effectLst/>
                <a:latin typeface="Calibri" panose="020F0502020204030204" pitchFamily="34" charset="0"/>
                <a:ea typeface="Times New Roman" panose="02020603050405020304" pitchFamily="18" charset="0"/>
                <a:cs typeface="Calibri" panose="020F0502020204030204" pitchFamily="34" charset="0"/>
              </a:rPr>
              <a:t> by HDFS 494.</a:t>
            </a:r>
            <a:endParaRPr lang="en-US" sz="22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4098301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A5815-DAD8-7EDE-4CBC-BB2D3EF3D550}"/>
              </a:ext>
            </a:extLst>
          </p:cNvPr>
          <p:cNvSpPr>
            <a:spLocks noGrp="1"/>
          </p:cNvSpPr>
          <p:nvPr>
            <p:ph type="title"/>
          </p:nvPr>
        </p:nvSpPr>
        <p:spPr/>
        <p:txBody>
          <a:bodyPr anchor="ctr"/>
          <a:lstStyle/>
          <a:p>
            <a:pPr algn="ctr"/>
            <a:r>
              <a:rPr lang="en-US" kern="100">
                <a:effectLst/>
                <a:latin typeface="Calibri" panose="020F0502020204030204" pitchFamily="34" charset="0"/>
                <a:ea typeface="Calibri" panose="020F0502020204030204" pitchFamily="34" charset="0"/>
                <a:cs typeface="Calibri" panose="020F0502020204030204" pitchFamily="34" charset="0"/>
              </a:rPr>
              <a:t>Graduate Courses and Programs </a:t>
            </a:r>
            <a:endParaRPr lang="en-US"/>
          </a:p>
        </p:txBody>
      </p:sp>
      <p:sp>
        <p:nvSpPr>
          <p:cNvPr id="3" name="Content Placeholder 2">
            <a:extLst>
              <a:ext uri="{FF2B5EF4-FFF2-40B4-BE49-F238E27FC236}">
                <a16:creationId xmlns:a16="http://schemas.microsoft.com/office/drawing/2014/main" id="{FDB9C4BB-8756-EA9E-AAB1-7027E8140094}"/>
              </a:ext>
            </a:extLst>
          </p:cNvPr>
          <p:cNvSpPr>
            <a:spLocks noGrp="1"/>
          </p:cNvSpPr>
          <p:nvPr>
            <p:ph idx="1"/>
          </p:nvPr>
        </p:nvSpPr>
        <p:spPr/>
        <p:txBody>
          <a:bodyPr/>
          <a:lstStyle/>
          <a:p>
            <a:pPr marL="285750" indent="-285750">
              <a:spcBef>
                <a:spcPts val="0"/>
              </a:spcBef>
              <a:buFont typeface="+mj-lt"/>
              <a:buAutoNum type="alphaLcPeriod"/>
            </a:pPr>
            <a:r>
              <a:rPr lang="en-US" sz="2200" kern="100">
                <a:effectLst/>
                <a:latin typeface="Calibri" panose="020F0502020204030204" pitchFamily="34" charset="0"/>
                <a:ea typeface="Calibri" panose="020F0502020204030204" pitchFamily="34" charset="0"/>
                <a:cs typeface="Calibri" panose="020F0502020204030204" pitchFamily="34" charset="0"/>
              </a:rPr>
              <a:t>Courses—First Reading </a:t>
            </a:r>
            <a:endParaRPr lang="en-US" sz="2200" kern="100">
              <a:effectLst/>
              <a:latin typeface="Calibri" panose="020F0502020204030204" pitchFamily="34" charset="0"/>
              <a:ea typeface="Calibri" panose="020F0502020204030204" pitchFamily="34" charset="0"/>
              <a:cs typeface="Times New Roman" panose="02020603050405020304" pitchFamily="18" charset="0"/>
            </a:endParaRPr>
          </a:p>
          <a:p>
            <a:pPr marL="857250" lvl="1" indent="-400050">
              <a:spcBef>
                <a:spcPts val="0"/>
              </a:spcBef>
              <a:buFont typeface="+mj-lt"/>
              <a:buAutoNum type="romanLcPeriod"/>
            </a:pPr>
            <a:r>
              <a:rPr lang="en-US" sz="2200" u="sng" kern="100">
                <a:solidFill>
                  <a:srgbClr val="003F7F"/>
                </a:solidFill>
                <a:effectLst/>
                <a:latin typeface="Calibri" panose="020F0502020204030204" pitchFamily="34" charset="0"/>
                <a:ea typeface="Calibri" panose="020F0502020204030204" pitchFamily="34" charset="0"/>
                <a:cs typeface="Calibri" panose="020F0502020204030204" pitchFamily="34" charset="0"/>
                <a:hlinkClick r:id="rId2"/>
              </a:rPr>
              <a:t>ASTR 550</a:t>
            </a:r>
            <a:r>
              <a:rPr lang="en-US" sz="2200" kern="100">
                <a:solidFill>
                  <a:srgbClr val="333333"/>
                </a:solidFill>
                <a:effectLst/>
                <a:latin typeface="Calibri" panose="020F0502020204030204" pitchFamily="34" charset="0"/>
                <a:ea typeface="Calibri" panose="020F0502020204030204" pitchFamily="34" charset="0"/>
                <a:cs typeface="Calibri" panose="020F0502020204030204" pitchFamily="34" charset="0"/>
              </a:rPr>
              <a:t> : Radiative Processes in Astrophysics</a:t>
            </a:r>
            <a:endParaRPr lang="en-US" sz="2200" kern="100">
              <a:effectLst/>
              <a:latin typeface="Calibri" panose="020F0502020204030204" pitchFamily="34" charset="0"/>
              <a:ea typeface="Calibri" panose="020F0502020204030204" pitchFamily="34" charset="0"/>
              <a:cs typeface="Times New Roman" panose="02020603050405020304" pitchFamily="18" charset="0"/>
            </a:endParaRPr>
          </a:p>
          <a:p>
            <a:pPr marL="857250" lvl="1" indent="-400050">
              <a:spcBef>
                <a:spcPts val="0"/>
              </a:spcBef>
              <a:buFont typeface="+mj-lt"/>
              <a:buAutoNum type="romanLcPeriod"/>
            </a:pPr>
            <a:r>
              <a:rPr lang="en-US" sz="2200" u="sng" kern="100">
                <a:solidFill>
                  <a:srgbClr val="003F7F"/>
                </a:solidFill>
                <a:effectLst/>
                <a:latin typeface="Calibri" panose="020F0502020204030204" pitchFamily="34" charset="0"/>
                <a:ea typeface="Calibri" panose="020F0502020204030204" pitchFamily="34" charset="0"/>
                <a:cs typeface="Calibri" panose="020F0502020204030204" pitchFamily="34" charset="0"/>
                <a:hlinkClick r:id="rId3"/>
              </a:rPr>
              <a:t>ASTR 561</a:t>
            </a:r>
            <a:r>
              <a:rPr lang="en-US" sz="2200" kern="100">
                <a:solidFill>
                  <a:srgbClr val="333333"/>
                </a:solidFill>
                <a:effectLst/>
                <a:latin typeface="Calibri" panose="020F0502020204030204" pitchFamily="34" charset="0"/>
                <a:ea typeface="Calibri" panose="020F0502020204030204" pitchFamily="34" charset="0"/>
                <a:cs typeface="Calibri" panose="020F0502020204030204" pitchFamily="34" charset="0"/>
              </a:rPr>
              <a:t> : Astrophysics of Galaxies</a:t>
            </a:r>
            <a:endParaRPr lang="en-US" sz="2200" kern="100">
              <a:effectLst/>
              <a:latin typeface="Calibri" panose="020F0502020204030204" pitchFamily="34" charset="0"/>
              <a:ea typeface="Calibri" panose="020F0502020204030204" pitchFamily="34" charset="0"/>
              <a:cs typeface="Times New Roman" panose="02020603050405020304" pitchFamily="18" charset="0"/>
            </a:endParaRPr>
          </a:p>
          <a:p>
            <a:pPr marL="857250" lvl="1" indent="-400050">
              <a:spcBef>
                <a:spcPts val="0"/>
              </a:spcBef>
              <a:buFont typeface="+mj-lt"/>
              <a:buAutoNum type="romanLcPeriod"/>
            </a:pPr>
            <a:r>
              <a:rPr lang="en-US" sz="2200" u="sng" kern="100">
                <a:solidFill>
                  <a:srgbClr val="003F7F"/>
                </a:solidFill>
                <a:effectLst/>
                <a:latin typeface="Calibri" panose="020F0502020204030204" pitchFamily="34" charset="0"/>
                <a:ea typeface="Calibri" panose="020F0502020204030204" pitchFamily="34" charset="0"/>
                <a:cs typeface="Calibri" panose="020F0502020204030204" pitchFamily="34" charset="0"/>
                <a:hlinkClick r:id="rId4"/>
              </a:rPr>
              <a:t>ECIV 444</a:t>
            </a:r>
            <a:r>
              <a:rPr lang="en-US" sz="2200" kern="100">
                <a:solidFill>
                  <a:srgbClr val="333333"/>
                </a:solidFill>
                <a:effectLst/>
                <a:latin typeface="Calibri" panose="020F0502020204030204" pitchFamily="34" charset="0"/>
                <a:ea typeface="Calibri" panose="020F0502020204030204" pitchFamily="34" charset="0"/>
                <a:cs typeface="Calibri" panose="020F0502020204030204" pitchFamily="34" charset="0"/>
              </a:rPr>
              <a:t> : Civil Engineering Computations</a:t>
            </a:r>
            <a:endParaRPr lang="en-US" sz="2200" kern="100">
              <a:effectLst/>
              <a:latin typeface="Calibri" panose="020F0502020204030204" pitchFamily="34" charset="0"/>
              <a:ea typeface="Calibri" panose="020F0502020204030204" pitchFamily="34" charset="0"/>
              <a:cs typeface="Times New Roman" panose="02020603050405020304" pitchFamily="18" charset="0"/>
            </a:endParaRPr>
          </a:p>
          <a:p>
            <a:pPr marL="857250" lvl="1" indent="-400050">
              <a:spcBef>
                <a:spcPts val="0"/>
              </a:spcBef>
              <a:buFont typeface="+mj-lt"/>
              <a:buAutoNum type="romanLcPeriod"/>
            </a:pPr>
            <a:r>
              <a:rPr lang="en-US" sz="2200" u="sng" kern="100">
                <a:solidFill>
                  <a:srgbClr val="003F7F"/>
                </a:solidFill>
                <a:effectLst/>
                <a:latin typeface="Calibri" panose="020F0502020204030204" pitchFamily="34" charset="0"/>
                <a:ea typeface="Calibri" panose="020F0502020204030204" pitchFamily="34" charset="0"/>
                <a:cs typeface="Calibri" panose="020F0502020204030204" pitchFamily="34" charset="0"/>
                <a:hlinkClick r:id="rId5"/>
              </a:rPr>
              <a:t>ECNS 503</a:t>
            </a:r>
            <a:r>
              <a:rPr lang="en-US" sz="2200" u="none" strike="noStrike" kern="100">
                <a:solidFill>
                  <a:srgbClr val="003F7F"/>
                </a:solidFill>
                <a:effectLst/>
                <a:latin typeface="Calibri" panose="020F0502020204030204" pitchFamily="34" charset="0"/>
                <a:ea typeface="Calibri" panose="020F0502020204030204" pitchFamily="34" charset="0"/>
                <a:cs typeface="Calibri" panose="020F0502020204030204" pitchFamily="34" charset="0"/>
                <a:hlinkClick r:id="rId5"/>
              </a:rPr>
              <a:t> </a:t>
            </a:r>
            <a:r>
              <a:rPr lang="en-US" sz="2200" kern="100">
                <a:solidFill>
                  <a:srgbClr val="333333"/>
                </a:solidFill>
                <a:effectLst/>
                <a:latin typeface="Calibri" panose="020F0502020204030204" pitchFamily="34" charset="0"/>
                <a:ea typeface="Calibri" panose="020F0502020204030204" pitchFamily="34" charset="0"/>
                <a:cs typeface="Calibri" panose="020F0502020204030204" pitchFamily="34" charset="0"/>
              </a:rPr>
              <a:t>: Microeconomic Theory I</a:t>
            </a:r>
            <a:endParaRPr lang="en-US" sz="2200" kern="100">
              <a:effectLst/>
              <a:latin typeface="Calibri" panose="020F0502020204030204" pitchFamily="34" charset="0"/>
              <a:ea typeface="Calibri" panose="020F0502020204030204" pitchFamily="34" charset="0"/>
              <a:cs typeface="Times New Roman" panose="02020603050405020304" pitchFamily="18" charset="0"/>
            </a:endParaRPr>
          </a:p>
          <a:p>
            <a:pPr marL="857250" lvl="1" indent="-400050">
              <a:spcBef>
                <a:spcPts val="0"/>
              </a:spcBef>
              <a:buFont typeface="+mj-lt"/>
              <a:buAutoNum type="romanLcPeriod"/>
            </a:pPr>
            <a:r>
              <a:rPr lang="en-US" sz="2200" u="sng" kern="100">
                <a:solidFill>
                  <a:srgbClr val="003F7F"/>
                </a:solidFill>
                <a:effectLst/>
                <a:latin typeface="Calibri" panose="020F0502020204030204" pitchFamily="34" charset="0"/>
                <a:ea typeface="Calibri" panose="020F0502020204030204" pitchFamily="34" charset="0"/>
                <a:cs typeface="Calibri" panose="020F0502020204030204" pitchFamily="34" charset="0"/>
                <a:hlinkClick r:id="rId6"/>
              </a:rPr>
              <a:t>FILM 528</a:t>
            </a:r>
            <a:r>
              <a:rPr lang="en-US" sz="2200" kern="100">
                <a:solidFill>
                  <a:srgbClr val="333333"/>
                </a:solidFill>
                <a:effectLst/>
                <a:latin typeface="Calibri" panose="020F0502020204030204" pitchFamily="34" charset="0"/>
                <a:ea typeface="Calibri" panose="020F0502020204030204" pitchFamily="34" charset="0"/>
                <a:cs typeface="Calibri" panose="020F0502020204030204" pitchFamily="34" charset="0"/>
              </a:rPr>
              <a:t> : Non-Fiction Film Performance</a:t>
            </a:r>
            <a:endParaRPr lang="en-US" sz="22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14878253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A5815-DAD8-7EDE-4CBC-BB2D3EF3D550}"/>
              </a:ext>
            </a:extLst>
          </p:cNvPr>
          <p:cNvSpPr>
            <a:spLocks noGrp="1"/>
          </p:cNvSpPr>
          <p:nvPr>
            <p:ph type="title"/>
          </p:nvPr>
        </p:nvSpPr>
        <p:spPr/>
        <p:txBody>
          <a:bodyPr anchor="ctr"/>
          <a:lstStyle/>
          <a:p>
            <a:pPr algn="ctr"/>
            <a:r>
              <a:rPr lang="en-US" kern="100">
                <a:effectLst/>
                <a:latin typeface="Calibri" panose="020F0502020204030204" pitchFamily="34" charset="0"/>
                <a:ea typeface="Calibri" panose="020F0502020204030204" pitchFamily="34" charset="0"/>
                <a:cs typeface="Calibri" panose="020F0502020204030204" pitchFamily="34" charset="0"/>
              </a:rPr>
              <a:t>Graduate Courses and Programs </a:t>
            </a:r>
            <a:endParaRPr lang="en-US"/>
          </a:p>
        </p:txBody>
      </p:sp>
      <p:sp>
        <p:nvSpPr>
          <p:cNvPr id="3" name="Content Placeholder 2">
            <a:extLst>
              <a:ext uri="{FF2B5EF4-FFF2-40B4-BE49-F238E27FC236}">
                <a16:creationId xmlns:a16="http://schemas.microsoft.com/office/drawing/2014/main" id="{FDB9C4BB-8756-EA9E-AAB1-7027E8140094}"/>
              </a:ext>
            </a:extLst>
          </p:cNvPr>
          <p:cNvSpPr>
            <a:spLocks noGrp="1"/>
          </p:cNvSpPr>
          <p:nvPr>
            <p:ph idx="1"/>
          </p:nvPr>
        </p:nvSpPr>
        <p:spPr/>
        <p:txBody>
          <a:bodyPr>
            <a:normAutofit/>
          </a:bodyPr>
          <a:lstStyle/>
          <a:p>
            <a:pPr marL="342900" indent="-342900">
              <a:buFont typeface="+mj-lt"/>
              <a:buAutoNum type="alphaLcPeriod" startAt="2"/>
            </a:pPr>
            <a:r>
              <a:rPr lang="en-US" sz="2200" kern="100">
                <a:effectLst/>
                <a:latin typeface="Calibri" panose="020F0502020204030204" pitchFamily="34" charset="0"/>
                <a:ea typeface="Calibri" panose="020F0502020204030204" pitchFamily="34" charset="0"/>
                <a:cs typeface="Calibri" panose="020F0502020204030204" pitchFamily="34" charset="0"/>
              </a:rPr>
              <a:t>Course Changes — First Reading</a:t>
            </a:r>
            <a:endParaRPr lang="en-US" sz="2200" kern="100">
              <a:effectLst/>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buFont typeface="+mj-lt"/>
              <a:buAutoNum type="romanLcPeriod"/>
            </a:pPr>
            <a:r>
              <a:rPr lang="en-US" sz="2200" kern="0">
                <a:solidFill>
                  <a:srgbClr val="003F7F"/>
                </a:solidFill>
                <a:effectLst/>
                <a:latin typeface="Calibri" panose="020F0502020204030204" pitchFamily="34" charset="0"/>
                <a:ea typeface="Times New Roman" panose="02020603050405020304" pitchFamily="18" charset="0"/>
                <a:cs typeface="Calibri" panose="020F0502020204030204" pitchFamily="34" charset="0"/>
                <a:hlinkClick r:id="rId3"/>
              </a:rPr>
              <a:t>ASTR 560</a:t>
            </a:r>
            <a:r>
              <a:rPr lang="en-US" sz="2200" kern="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 Stellar Astrophysics</a:t>
            </a:r>
            <a:endParaRPr lang="en-US" sz="2200" kern="100">
              <a:effectLst/>
              <a:latin typeface="Calibri" panose="020F0502020204030204" pitchFamily="34" charset="0"/>
              <a:ea typeface="Calibri" panose="020F0502020204030204" pitchFamily="34" charset="0"/>
              <a:cs typeface="Times New Roman" panose="02020603050405020304" pitchFamily="18" charset="0"/>
            </a:endParaRPr>
          </a:p>
          <a:p>
            <a:pPr lvl="2">
              <a:spcBef>
                <a:spcPts val="0"/>
              </a:spcBef>
              <a:buFont typeface="+mj-lt"/>
              <a:buAutoNum type="romanLcPeriod"/>
            </a:pPr>
            <a:r>
              <a:rPr lang="en-US" sz="2200" kern="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Rubric change from PHSX</a:t>
            </a:r>
            <a:endParaRPr lang="en-US" sz="2200" kern="100">
              <a:effectLst/>
              <a:latin typeface="Calibri" panose="020F0502020204030204" pitchFamily="34" charset="0"/>
              <a:ea typeface="Calibri" panose="020F0502020204030204" pitchFamily="34" charset="0"/>
              <a:cs typeface="Times New Roman" panose="02020603050405020304" pitchFamily="18" charset="0"/>
            </a:endParaRPr>
          </a:p>
          <a:p>
            <a:pPr lvl="2">
              <a:spcBef>
                <a:spcPts val="0"/>
              </a:spcBef>
              <a:buFont typeface="+mj-lt"/>
              <a:buAutoNum type="romanLcPeriod"/>
            </a:pPr>
            <a:r>
              <a:rPr lang="en-US" sz="2200" kern="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Title change from Astrophysics</a:t>
            </a:r>
            <a:endParaRPr lang="en-US" sz="2200" kern="100">
              <a:effectLst/>
              <a:latin typeface="Calibri" panose="020F0502020204030204" pitchFamily="34" charset="0"/>
              <a:ea typeface="Calibri" panose="020F0502020204030204" pitchFamily="34" charset="0"/>
              <a:cs typeface="Times New Roman" panose="02020603050405020304" pitchFamily="18" charset="0"/>
            </a:endParaRPr>
          </a:p>
          <a:p>
            <a:pPr lvl="2">
              <a:spcBef>
                <a:spcPts val="0"/>
              </a:spcBef>
              <a:buFont typeface="+mj-lt"/>
              <a:buAutoNum type="romanLcPeriod"/>
            </a:pPr>
            <a:r>
              <a:rPr lang="en-US" sz="2200" kern="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The Physics Department is updating the program and requirements for the PhD in Physics. This course is being slightly revised as part of the change.</a:t>
            </a:r>
            <a:endParaRPr lang="en-US" sz="2200" kern="100">
              <a:effectLst/>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buFont typeface="+mj-lt"/>
              <a:buAutoNum type="romanLcPeriod"/>
            </a:pPr>
            <a:r>
              <a:rPr lang="en-US" sz="2200" kern="0">
                <a:solidFill>
                  <a:srgbClr val="003F7F"/>
                </a:solidFill>
                <a:effectLst/>
                <a:latin typeface="Calibri" panose="020F0502020204030204" pitchFamily="34" charset="0"/>
                <a:ea typeface="Times New Roman" panose="02020603050405020304" pitchFamily="18" charset="0"/>
                <a:cs typeface="Calibri" panose="020F0502020204030204" pitchFamily="34" charset="0"/>
                <a:hlinkClick r:id="rId4"/>
              </a:rPr>
              <a:t>ERTH 524</a:t>
            </a:r>
            <a:r>
              <a:rPr lang="en-US" sz="2200" kern="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 K-14 Earth System Science</a:t>
            </a:r>
            <a:endParaRPr lang="en-US" sz="2200" kern="100">
              <a:effectLst/>
              <a:latin typeface="Calibri" panose="020F0502020204030204" pitchFamily="34" charset="0"/>
              <a:ea typeface="Calibri" panose="020F0502020204030204" pitchFamily="34" charset="0"/>
              <a:cs typeface="Times New Roman" panose="02020603050405020304" pitchFamily="18" charset="0"/>
            </a:endParaRPr>
          </a:p>
          <a:p>
            <a:pPr lvl="2">
              <a:spcBef>
                <a:spcPts val="0"/>
              </a:spcBef>
              <a:buFont typeface="+mj-lt"/>
              <a:buAutoNum type="romanLcPeriod"/>
            </a:pPr>
            <a:r>
              <a:rPr lang="en-US" sz="2200" kern="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Credit change from 2 to 3.</a:t>
            </a:r>
            <a:endParaRPr lang="en-US" sz="2200" kern="100">
              <a:effectLst/>
              <a:latin typeface="Calibri" panose="020F0502020204030204" pitchFamily="34" charset="0"/>
              <a:ea typeface="Calibri" panose="020F0502020204030204" pitchFamily="34" charset="0"/>
              <a:cs typeface="Times New Roman" panose="02020603050405020304" pitchFamily="18" charset="0"/>
            </a:endParaRPr>
          </a:p>
          <a:p>
            <a:pPr lvl="2">
              <a:spcBef>
                <a:spcPts val="0"/>
              </a:spcBef>
              <a:buFont typeface="+mj-lt"/>
              <a:buAutoNum type="romanLcPeriod"/>
            </a:pPr>
            <a:r>
              <a:rPr lang="en-US" sz="2200" kern="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Although the learning outcomes for this course have not changed, the time needed for students to complete more complex activities related to these learning outcomes has increased. As such, we'd like to propose a move from 2 credits to 3 credits for this course to account for the time changes. </a:t>
            </a:r>
            <a:endParaRPr lang="en-US" sz="2200"/>
          </a:p>
        </p:txBody>
      </p:sp>
    </p:spTree>
    <p:extLst>
      <p:ext uri="{BB962C8B-B14F-4D97-AF65-F5344CB8AC3E}">
        <p14:creationId xmlns:p14="http://schemas.microsoft.com/office/powerpoint/2010/main" val="23699667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49D63-A627-D15D-B0C4-717F348C3EBF}"/>
              </a:ext>
            </a:extLst>
          </p:cNvPr>
          <p:cNvSpPr>
            <a:spLocks noGrp="1"/>
          </p:cNvSpPr>
          <p:nvPr>
            <p:ph type="title"/>
          </p:nvPr>
        </p:nvSpPr>
        <p:spPr/>
        <p:txBody>
          <a:bodyPr anchor="ctr"/>
          <a:lstStyle/>
          <a:p>
            <a:pPr algn="ctr"/>
            <a:r>
              <a:rPr lang="en-US" kern="100">
                <a:effectLst/>
                <a:latin typeface="Calibri" panose="020F0502020204030204" pitchFamily="34" charset="0"/>
                <a:ea typeface="Calibri" panose="020F0502020204030204" pitchFamily="34" charset="0"/>
                <a:cs typeface="Calibri" panose="020F0502020204030204" pitchFamily="34" charset="0"/>
              </a:rPr>
              <a:t>Graduate Courses and Programs </a:t>
            </a:r>
            <a:endParaRPr lang="en-US"/>
          </a:p>
        </p:txBody>
      </p:sp>
      <p:sp>
        <p:nvSpPr>
          <p:cNvPr id="3" name="Content Placeholder 2">
            <a:extLst>
              <a:ext uri="{FF2B5EF4-FFF2-40B4-BE49-F238E27FC236}">
                <a16:creationId xmlns:a16="http://schemas.microsoft.com/office/drawing/2014/main" id="{819A256E-A04F-2DE5-DBEF-5D081655E865}"/>
              </a:ext>
            </a:extLst>
          </p:cNvPr>
          <p:cNvSpPr>
            <a:spLocks noGrp="1"/>
          </p:cNvSpPr>
          <p:nvPr>
            <p:ph idx="1"/>
          </p:nvPr>
        </p:nvSpPr>
        <p:spPr/>
        <p:txBody>
          <a:bodyPr/>
          <a:lstStyle/>
          <a:p>
            <a:pPr marL="571500" indent="-571500">
              <a:spcBef>
                <a:spcPts val="0"/>
              </a:spcBef>
              <a:buFont typeface="+mj-lt"/>
              <a:buAutoNum type="alphaLcPeriod"/>
            </a:pPr>
            <a:r>
              <a:rPr lang="en-US" sz="2200" kern="100">
                <a:effectLst/>
                <a:latin typeface="Calibri" panose="020F0502020204030204" pitchFamily="34" charset="0"/>
                <a:ea typeface="Calibri" panose="020F0502020204030204" pitchFamily="34" charset="0"/>
                <a:cs typeface="Calibri" panose="020F0502020204030204" pitchFamily="34" charset="0"/>
              </a:rPr>
              <a:t>Courses—First Reading (</a:t>
            </a:r>
            <a:r>
              <a:rPr lang="en-US" sz="2200" kern="100" err="1">
                <a:effectLst/>
                <a:latin typeface="Calibri" panose="020F0502020204030204" pitchFamily="34" charset="0"/>
                <a:ea typeface="Calibri" panose="020F0502020204030204" pitchFamily="34" charset="0"/>
                <a:cs typeface="Calibri" panose="020F0502020204030204" pitchFamily="34" charset="0"/>
              </a:rPr>
              <a:t>cont</a:t>
            </a:r>
            <a:r>
              <a:rPr lang="en-US" sz="2200" kern="100">
                <a:effectLst/>
                <a:latin typeface="Calibri" panose="020F0502020204030204" pitchFamily="34" charset="0"/>
                <a:ea typeface="Calibri" panose="020F0502020204030204" pitchFamily="34" charset="0"/>
                <a:cs typeface="Calibri" panose="020F0502020204030204" pitchFamily="34" charset="0"/>
              </a:rPr>
              <a:t>)</a:t>
            </a:r>
            <a:endParaRPr lang="en-US" sz="2200" kern="100">
              <a:effectLst/>
              <a:latin typeface="Calibri" panose="020F0502020204030204" pitchFamily="34" charset="0"/>
              <a:ea typeface="Calibri" panose="020F0502020204030204" pitchFamily="34" charset="0"/>
              <a:cs typeface="Times New Roman" panose="02020603050405020304" pitchFamily="18" charset="0"/>
            </a:endParaRPr>
          </a:p>
          <a:p>
            <a:pPr marL="1028700" lvl="1" indent="-571500">
              <a:spcBef>
                <a:spcPts val="0"/>
              </a:spcBef>
              <a:buFont typeface="+mj-lt"/>
              <a:buAutoNum type="romanLcPeriod" startAt="3"/>
            </a:pPr>
            <a:r>
              <a:rPr lang="en-US" sz="2200" kern="0">
                <a:solidFill>
                  <a:srgbClr val="003F7F"/>
                </a:solidFill>
                <a:effectLst/>
                <a:latin typeface="Calibri" panose="020F0502020204030204" pitchFamily="34" charset="0"/>
                <a:ea typeface="Times New Roman" panose="02020603050405020304" pitchFamily="18" charset="0"/>
                <a:cs typeface="Calibri" panose="020F0502020204030204" pitchFamily="34" charset="0"/>
                <a:hlinkClick r:id="rId3"/>
              </a:rPr>
              <a:t>FILM 505:</a:t>
            </a:r>
            <a:r>
              <a:rPr lang="en-US" sz="2200" kern="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Critical Approaches to Science and Natural History Filmmaking</a:t>
            </a:r>
            <a:endParaRPr lang="en-US" sz="2200" kern="100">
              <a:effectLst/>
              <a:latin typeface="Calibri" panose="020F0502020204030204" pitchFamily="34" charset="0"/>
              <a:ea typeface="Calibri" panose="020F0502020204030204" pitchFamily="34" charset="0"/>
              <a:cs typeface="Times New Roman" panose="02020603050405020304" pitchFamily="18" charset="0"/>
            </a:endParaRPr>
          </a:p>
          <a:p>
            <a:pPr marL="1371600" lvl="2" indent="-457200">
              <a:spcBef>
                <a:spcPts val="0"/>
              </a:spcBef>
              <a:buFont typeface="+mj-lt"/>
              <a:buAutoNum type="alphaLcPeriod"/>
            </a:pPr>
            <a:r>
              <a:rPr lang="en-US" sz="2200" kern="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Credit change from 3 to 4</a:t>
            </a:r>
            <a:endParaRPr lang="en-US" sz="2200" kern="100">
              <a:effectLst/>
              <a:latin typeface="Calibri" panose="020F0502020204030204" pitchFamily="34" charset="0"/>
              <a:ea typeface="Calibri" panose="020F0502020204030204" pitchFamily="34" charset="0"/>
              <a:cs typeface="Times New Roman" panose="02020603050405020304" pitchFamily="18" charset="0"/>
            </a:endParaRPr>
          </a:p>
          <a:p>
            <a:pPr marL="1371600" lvl="2" indent="-457200">
              <a:spcBef>
                <a:spcPts val="0"/>
              </a:spcBef>
              <a:buFont typeface="+mj-lt"/>
              <a:buAutoNum type="alphaLcPeriod"/>
            </a:pPr>
            <a:r>
              <a:rPr lang="en-US" sz="2200" kern="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Title change from Crit </a:t>
            </a:r>
            <a:r>
              <a:rPr lang="en-US" sz="2200" kern="0" err="1">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Apprch</a:t>
            </a:r>
            <a:r>
              <a:rPr lang="en-US" sz="2200" kern="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Nat </a:t>
            </a:r>
            <a:r>
              <a:rPr lang="en-US" sz="2200" kern="0" err="1">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Hst</a:t>
            </a:r>
            <a:r>
              <a:rPr lang="en-US" sz="2200" kern="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Filmmaking</a:t>
            </a:r>
          </a:p>
          <a:p>
            <a:pPr marL="1371600" lvl="2" indent="-457200">
              <a:spcBef>
                <a:spcPts val="0"/>
              </a:spcBef>
              <a:buFont typeface="+mj-lt"/>
              <a:buAutoNum type="alphaLcPeriod"/>
            </a:pPr>
            <a:r>
              <a:rPr lang="en-US" sz="2200" kern="0">
                <a:solidFill>
                  <a:srgbClr val="333333"/>
                </a:solidFill>
                <a:effectLst/>
                <a:latin typeface="Calibri" panose="020F0502020204030204" pitchFamily="34" charset="0"/>
                <a:ea typeface="Times New Roman" panose="02020603050405020304" pitchFamily="18" charset="0"/>
              </a:rPr>
              <a:t>The course meeting time will increase to 4 hours / week with a seminar format. The credit change from 3 to 4 credits reflects this </a:t>
            </a:r>
          </a:p>
          <a:p>
            <a:pPr marL="914400" lvl="1" indent="-457200">
              <a:spcBef>
                <a:spcPts val="0"/>
              </a:spcBef>
              <a:buFont typeface="+mj-lt"/>
              <a:buAutoNum type="romanLcPeriod" startAt="3"/>
            </a:pPr>
            <a:r>
              <a:rPr lang="en-US" sz="2200" kern="0">
                <a:solidFill>
                  <a:srgbClr val="003F7F"/>
                </a:solidFill>
                <a:effectLst/>
                <a:latin typeface="Calibri" panose="020F0502020204030204" pitchFamily="34" charset="0"/>
                <a:ea typeface="Times New Roman" panose="02020603050405020304" pitchFamily="18" charset="0"/>
                <a:cs typeface="Calibri" panose="020F0502020204030204" pitchFamily="34" charset="0"/>
                <a:hlinkClick r:id="rId4"/>
              </a:rPr>
              <a:t>PHSX 501</a:t>
            </a:r>
            <a:r>
              <a:rPr lang="en-US" sz="2200" kern="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Mathematical Methods and Their Applications in Classical Mechanics</a:t>
            </a:r>
            <a:endParaRPr lang="en-US" sz="2200" kern="100">
              <a:latin typeface="Calibri" panose="020F0502020204030204" pitchFamily="34" charset="0"/>
              <a:ea typeface="Times New Roman" panose="02020603050405020304" pitchFamily="18" charset="0"/>
              <a:cs typeface="Times New Roman" panose="02020603050405020304" pitchFamily="18" charset="0"/>
            </a:endParaRPr>
          </a:p>
          <a:p>
            <a:pPr marL="1371600" lvl="2" indent="-457200">
              <a:spcBef>
                <a:spcPts val="0"/>
              </a:spcBef>
              <a:buFont typeface="+mj-lt"/>
              <a:buAutoNum type="alphaLcPeriod"/>
            </a:pPr>
            <a:r>
              <a:rPr lang="en-US" sz="2200" kern="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Title changed from Advanced Classical Mechanics</a:t>
            </a:r>
            <a:endParaRPr lang="en-US" sz="2200" kern="100">
              <a:latin typeface="Calibri" panose="020F0502020204030204" pitchFamily="34" charset="0"/>
              <a:ea typeface="Times New Roman" panose="02020603050405020304" pitchFamily="18" charset="0"/>
              <a:cs typeface="Times New Roman" panose="02020603050405020304" pitchFamily="18" charset="0"/>
            </a:endParaRPr>
          </a:p>
          <a:p>
            <a:pPr marL="1371600" lvl="2" indent="-457200">
              <a:spcBef>
                <a:spcPts val="0"/>
              </a:spcBef>
              <a:buFont typeface="+mj-lt"/>
              <a:buAutoNum type="alphaLcPeriod"/>
            </a:pPr>
            <a:r>
              <a:rPr lang="en-US" sz="2200" kern="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Physics is updated program requirements for PhD in Physics.</a:t>
            </a:r>
            <a:endParaRPr lang="en-US" sz="2200" kern="100">
              <a:effectLst/>
              <a:latin typeface="Calibri" panose="020F0502020204030204" pitchFamily="34" charset="0"/>
              <a:ea typeface="Calibri" panose="020F0502020204030204" pitchFamily="34" charset="0"/>
              <a:cs typeface="Times New Roman" panose="02020603050405020304" pitchFamily="18" charset="0"/>
            </a:endParaRPr>
          </a:p>
          <a:p>
            <a:pPr marL="914400" lvl="2" indent="0">
              <a:spcBef>
                <a:spcPts val="0"/>
              </a:spcBef>
              <a:buNone/>
            </a:pPr>
            <a:endParaRPr lang="en-US" sz="2200"/>
          </a:p>
        </p:txBody>
      </p:sp>
    </p:spTree>
    <p:extLst>
      <p:ext uri="{BB962C8B-B14F-4D97-AF65-F5344CB8AC3E}">
        <p14:creationId xmlns:p14="http://schemas.microsoft.com/office/powerpoint/2010/main" val="28041449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A5815-DAD8-7EDE-4CBC-BB2D3EF3D550}"/>
              </a:ext>
            </a:extLst>
          </p:cNvPr>
          <p:cNvSpPr>
            <a:spLocks noGrp="1"/>
          </p:cNvSpPr>
          <p:nvPr>
            <p:ph type="title"/>
          </p:nvPr>
        </p:nvSpPr>
        <p:spPr/>
        <p:txBody>
          <a:bodyPr anchor="ctr"/>
          <a:lstStyle/>
          <a:p>
            <a:pPr algn="ctr"/>
            <a:r>
              <a:rPr lang="en-US" kern="100">
                <a:effectLst/>
                <a:latin typeface="Calibri" panose="020F0502020204030204" pitchFamily="34" charset="0"/>
                <a:ea typeface="Calibri" panose="020F0502020204030204" pitchFamily="34" charset="0"/>
                <a:cs typeface="Calibri" panose="020F0502020204030204" pitchFamily="34" charset="0"/>
              </a:rPr>
              <a:t>Graduate Courses and Programs </a:t>
            </a:r>
            <a:endParaRPr lang="en-US"/>
          </a:p>
        </p:txBody>
      </p:sp>
      <p:sp>
        <p:nvSpPr>
          <p:cNvPr id="3" name="Content Placeholder 2">
            <a:extLst>
              <a:ext uri="{FF2B5EF4-FFF2-40B4-BE49-F238E27FC236}">
                <a16:creationId xmlns:a16="http://schemas.microsoft.com/office/drawing/2014/main" id="{FDB9C4BB-8756-EA9E-AAB1-7027E8140094}"/>
              </a:ext>
            </a:extLst>
          </p:cNvPr>
          <p:cNvSpPr>
            <a:spLocks noGrp="1"/>
          </p:cNvSpPr>
          <p:nvPr>
            <p:ph idx="1"/>
          </p:nvPr>
        </p:nvSpPr>
        <p:spPr/>
        <p:txBody>
          <a:bodyPr/>
          <a:lstStyle/>
          <a:p>
            <a:pPr marL="571500" indent="-571500">
              <a:spcBef>
                <a:spcPts val="0"/>
              </a:spcBef>
              <a:buFont typeface="+mj-lt"/>
              <a:buAutoNum type="alphaLcPeriod"/>
            </a:pPr>
            <a:r>
              <a:rPr lang="en-US" sz="2200" kern="100">
                <a:effectLst/>
                <a:latin typeface="Calibri" panose="020F0502020204030204" pitchFamily="34" charset="0"/>
                <a:ea typeface="Calibri" panose="020F0502020204030204" pitchFamily="34" charset="0"/>
                <a:cs typeface="Calibri" panose="020F0502020204030204" pitchFamily="34" charset="0"/>
              </a:rPr>
              <a:t>Courses—First Reading (</a:t>
            </a:r>
            <a:r>
              <a:rPr lang="en-US" sz="2200" kern="100" err="1">
                <a:effectLst/>
                <a:latin typeface="Calibri" panose="020F0502020204030204" pitchFamily="34" charset="0"/>
                <a:ea typeface="Calibri" panose="020F0502020204030204" pitchFamily="34" charset="0"/>
                <a:cs typeface="Calibri" panose="020F0502020204030204" pitchFamily="34" charset="0"/>
              </a:rPr>
              <a:t>cont</a:t>
            </a:r>
            <a:r>
              <a:rPr lang="en-US" sz="2200" kern="100">
                <a:effectLst/>
                <a:latin typeface="Calibri" panose="020F0502020204030204" pitchFamily="34" charset="0"/>
                <a:ea typeface="Calibri" panose="020F0502020204030204" pitchFamily="34" charset="0"/>
                <a:cs typeface="Calibri" panose="020F0502020204030204" pitchFamily="34" charset="0"/>
              </a:rPr>
              <a:t>)</a:t>
            </a:r>
            <a:endParaRPr lang="en-US" sz="2200" kern="100">
              <a:effectLst/>
              <a:latin typeface="Calibri" panose="020F0502020204030204" pitchFamily="34" charset="0"/>
              <a:ea typeface="Calibri" panose="020F0502020204030204" pitchFamily="34" charset="0"/>
              <a:cs typeface="Times New Roman" panose="02020603050405020304" pitchFamily="18" charset="0"/>
            </a:endParaRPr>
          </a:p>
          <a:p>
            <a:pPr marL="1028700" lvl="1" indent="-571500">
              <a:spcBef>
                <a:spcPts val="0"/>
              </a:spcBef>
              <a:buFont typeface="+mj-lt"/>
              <a:buAutoNum type="romanLcPeriod" startAt="5"/>
            </a:pPr>
            <a:r>
              <a:rPr lang="en-US" sz="2200" kern="0">
                <a:solidFill>
                  <a:srgbClr val="003F7F"/>
                </a:solidFill>
                <a:effectLst/>
                <a:latin typeface="Calibri" panose="020F0502020204030204" pitchFamily="34" charset="0"/>
                <a:ea typeface="Times New Roman" panose="02020603050405020304" pitchFamily="18" charset="0"/>
                <a:cs typeface="Calibri" panose="020F0502020204030204" pitchFamily="34" charset="0"/>
                <a:hlinkClick r:id="rId2"/>
              </a:rPr>
              <a:t>FILM 505:</a:t>
            </a:r>
            <a:r>
              <a:rPr lang="en-US" sz="2200" kern="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Critical Approaches to Science and Natural History Filmmaking</a:t>
            </a:r>
            <a:endParaRPr lang="en-US" sz="2200" kern="100">
              <a:effectLst/>
              <a:latin typeface="Calibri" panose="020F0502020204030204" pitchFamily="34" charset="0"/>
              <a:ea typeface="Calibri" panose="020F0502020204030204" pitchFamily="34" charset="0"/>
              <a:cs typeface="Times New Roman" panose="02020603050405020304" pitchFamily="18" charset="0"/>
            </a:endParaRPr>
          </a:p>
          <a:p>
            <a:pPr marL="1371600" lvl="2" indent="-457200">
              <a:spcBef>
                <a:spcPts val="0"/>
              </a:spcBef>
              <a:buFont typeface="+mj-lt"/>
              <a:buAutoNum type="alphaLcPeriod"/>
            </a:pPr>
            <a:r>
              <a:rPr lang="en-US" sz="2200" kern="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Credit change from 3 to 4</a:t>
            </a:r>
            <a:endParaRPr lang="en-US" sz="2200" kern="100">
              <a:effectLst/>
              <a:latin typeface="Calibri" panose="020F0502020204030204" pitchFamily="34" charset="0"/>
              <a:ea typeface="Calibri" panose="020F0502020204030204" pitchFamily="34" charset="0"/>
              <a:cs typeface="Times New Roman" panose="02020603050405020304" pitchFamily="18" charset="0"/>
            </a:endParaRPr>
          </a:p>
          <a:p>
            <a:pPr marL="1371600" lvl="2" indent="-457200">
              <a:spcBef>
                <a:spcPts val="0"/>
              </a:spcBef>
              <a:buFont typeface="+mj-lt"/>
              <a:buAutoNum type="alphaLcPeriod"/>
            </a:pPr>
            <a:r>
              <a:rPr lang="en-US" sz="2200" kern="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Title change from Crit </a:t>
            </a:r>
            <a:r>
              <a:rPr lang="en-US" sz="2200" kern="0" err="1">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Apprch</a:t>
            </a:r>
            <a:r>
              <a:rPr lang="en-US" sz="2200" kern="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Nat </a:t>
            </a:r>
            <a:r>
              <a:rPr lang="en-US" sz="2200" kern="0" err="1">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Hst</a:t>
            </a:r>
            <a:r>
              <a:rPr lang="en-US" sz="2200" kern="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Filmmaking</a:t>
            </a:r>
          </a:p>
          <a:p>
            <a:pPr marL="1371600" lvl="2" indent="-457200">
              <a:spcBef>
                <a:spcPts val="0"/>
              </a:spcBef>
              <a:buFont typeface="+mj-lt"/>
              <a:buAutoNum type="alphaLcPeriod"/>
            </a:pPr>
            <a:r>
              <a:rPr lang="en-US" sz="2200" kern="0">
                <a:solidFill>
                  <a:srgbClr val="333333"/>
                </a:solidFill>
                <a:effectLst/>
                <a:latin typeface="Calibri" panose="020F0502020204030204" pitchFamily="34" charset="0"/>
                <a:ea typeface="Times New Roman" panose="02020603050405020304" pitchFamily="18" charset="0"/>
              </a:rPr>
              <a:t>The course meeting time will increase to 4 hours / week with a seminar format. The credit change from 3 to 4 credits reflects this </a:t>
            </a:r>
          </a:p>
          <a:p>
            <a:pPr marL="914400" lvl="1" indent="-457200">
              <a:spcBef>
                <a:spcPts val="0"/>
              </a:spcBef>
              <a:buFont typeface="+mj-lt"/>
              <a:buAutoNum type="romanLcPeriod" startAt="5"/>
            </a:pPr>
            <a:r>
              <a:rPr lang="en-US" sz="2200" kern="0">
                <a:solidFill>
                  <a:srgbClr val="003F7F"/>
                </a:solidFill>
                <a:effectLst/>
                <a:latin typeface="Calibri" panose="020F0502020204030204" pitchFamily="34" charset="0"/>
                <a:ea typeface="Times New Roman" panose="02020603050405020304" pitchFamily="18" charset="0"/>
                <a:cs typeface="Calibri" panose="020F0502020204030204" pitchFamily="34" charset="0"/>
                <a:hlinkClick r:id="rId3"/>
              </a:rPr>
              <a:t>PHSX 501</a:t>
            </a:r>
            <a:r>
              <a:rPr lang="en-US" sz="2200" kern="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 Mathematical Methods and Their Applications in Classical Mechanics</a:t>
            </a:r>
            <a:endParaRPr lang="en-US" sz="2200" kern="100">
              <a:latin typeface="Calibri" panose="020F0502020204030204" pitchFamily="34" charset="0"/>
              <a:ea typeface="Times New Roman" panose="02020603050405020304" pitchFamily="18" charset="0"/>
              <a:cs typeface="Times New Roman" panose="02020603050405020304" pitchFamily="18" charset="0"/>
            </a:endParaRPr>
          </a:p>
          <a:p>
            <a:pPr marL="1371600" lvl="2" indent="-457200">
              <a:spcBef>
                <a:spcPts val="0"/>
              </a:spcBef>
              <a:buFont typeface="+mj-lt"/>
              <a:buAutoNum type="alphaLcPeriod"/>
            </a:pPr>
            <a:r>
              <a:rPr lang="en-US" sz="2200" kern="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Title changed from Advanced Classical Mechanics</a:t>
            </a:r>
            <a:endParaRPr lang="en-US" sz="2200" kern="100">
              <a:latin typeface="Calibri" panose="020F0502020204030204" pitchFamily="34" charset="0"/>
              <a:ea typeface="Times New Roman" panose="02020603050405020304" pitchFamily="18" charset="0"/>
              <a:cs typeface="Times New Roman" panose="02020603050405020304" pitchFamily="18" charset="0"/>
            </a:endParaRPr>
          </a:p>
          <a:p>
            <a:pPr marL="1371600" lvl="2" indent="-457200">
              <a:spcBef>
                <a:spcPts val="0"/>
              </a:spcBef>
              <a:buFont typeface="+mj-lt"/>
              <a:buAutoNum type="alphaLcPeriod"/>
            </a:pPr>
            <a:r>
              <a:rPr lang="en-US" sz="2200" kern="0">
                <a:solidFill>
                  <a:srgbClr val="333333"/>
                </a:solidFill>
                <a:effectLst/>
                <a:latin typeface="Calibri" panose="020F0502020204030204" pitchFamily="34" charset="0"/>
                <a:ea typeface="Times New Roman" panose="02020603050405020304" pitchFamily="18" charset="0"/>
                <a:cs typeface="Calibri" panose="020F0502020204030204" pitchFamily="34" charset="0"/>
              </a:rPr>
              <a:t>Physics is updated program requirements for PhD in Physics.</a:t>
            </a:r>
            <a:endParaRPr lang="en-US" sz="2200" kern="10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a:p>
        </p:txBody>
      </p:sp>
    </p:spTree>
    <p:extLst>
      <p:ext uri="{BB962C8B-B14F-4D97-AF65-F5344CB8AC3E}">
        <p14:creationId xmlns:p14="http://schemas.microsoft.com/office/powerpoint/2010/main" val="1878543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211CB-8BCE-0813-8738-301D1AFEA07A}"/>
              </a:ext>
            </a:extLst>
          </p:cNvPr>
          <p:cNvSpPr>
            <a:spLocks noGrp="1"/>
          </p:cNvSpPr>
          <p:nvPr>
            <p:ph type="title"/>
          </p:nvPr>
        </p:nvSpPr>
        <p:spPr/>
        <p:txBody>
          <a:bodyPr anchor="ctr"/>
          <a:lstStyle/>
          <a:p>
            <a:r>
              <a:rPr lang="en-US" kern="100">
                <a:effectLst/>
                <a:latin typeface="Calibri" panose="020F0502020204030204" pitchFamily="34" charset="0"/>
                <a:ea typeface="Calibri" panose="020F0502020204030204" pitchFamily="34" charset="0"/>
                <a:cs typeface="Calibri" panose="020F0502020204030204" pitchFamily="34" charset="0"/>
              </a:rPr>
              <a:t>FYI Items</a:t>
            </a:r>
            <a:endParaRPr lang="en-US"/>
          </a:p>
        </p:txBody>
      </p:sp>
      <p:sp>
        <p:nvSpPr>
          <p:cNvPr id="3" name="Content Placeholder 2">
            <a:extLst>
              <a:ext uri="{FF2B5EF4-FFF2-40B4-BE49-F238E27FC236}">
                <a16:creationId xmlns:a16="http://schemas.microsoft.com/office/drawing/2014/main" id="{670E5FA4-A839-96F7-83E2-4302E25F1577}"/>
              </a:ext>
            </a:extLst>
          </p:cNvPr>
          <p:cNvSpPr>
            <a:spLocks noGrp="1"/>
          </p:cNvSpPr>
          <p:nvPr>
            <p:ph idx="1"/>
          </p:nvPr>
        </p:nvSpPr>
        <p:spPr/>
        <p:txBody>
          <a:bodyPr/>
          <a:lstStyle/>
          <a:p>
            <a:pPr marL="514350" indent="-514350">
              <a:buFont typeface="+mj-lt"/>
              <a:buAutoNum type="alphaLcPeriod"/>
            </a:pPr>
            <a:r>
              <a:rPr lang="en-US"/>
              <a:t>MUS formally decided on Canvas for the system-wide LMS.  </a:t>
            </a:r>
          </a:p>
          <a:p>
            <a:pPr marL="514350" indent="-514350">
              <a:buFont typeface="+mj-lt"/>
              <a:buAutoNum type="alphaLcPeriod"/>
            </a:pPr>
            <a:r>
              <a:rPr lang="en-US"/>
              <a:t>Fall 2023 Commencement on Friday, December 15</a:t>
            </a:r>
            <a:r>
              <a:rPr lang="en-US" baseline="30000"/>
              <a:t>th</a:t>
            </a:r>
            <a:r>
              <a:rPr lang="en-US"/>
              <a:t> at the Brick Breeden Fieldhouse at 8:41am. You can submit an </a:t>
            </a:r>
            <a:r>
              <a:rPr lang="en-US">
                <a:hlinkClick r:id="rId2"/>
              </a:rPr>
              <a:t>RSVP online form</a:t>
            </a:r>
            <a:r>
              <a:rPr lang="en-US"/>
              <a:t> by December 1</a:t>
            </a:r>
            <a:r>
              <a:rPr lang="en-US" baseline="30000"/>
              <a:t>st</a:t>
            </a:r>
            <a:r>
              <a:rPr lang="en-US"/>
              <a:t>. </a:t>
            </a:r>
          </a:p>
          <a:p>
            <a:pPr marL="514350" indent="-514350">
              <a:buFont typeface="+mj-lt"/>
              <a:buAutoNum type="alphaLcPeriod"/>
            </a:pPr>
            <a:r>
              <a:rPr lang="en-US"/>
              <a:t>Social Media Policy approved by University Council on 10/4/23</a:t>
            </a:r>
          </a:p>
          <a:p>
            <a:pPr marL="514350" indent="-514350">
              <a:buFont typeface="+mj-lt"/>
              <a:buAutoNum type="alphaLcPeriod"/>
            </a:pPr>
            <a:endParaRPr lang="en-US"/>
          </a:p>
          <a:p>
            <a:pPr marL="514350" indent="-514350">
              <a:buFont typeface="+mj-lt"/>
              <a:buAutoNum type="alphaLcPeriod"/>
            </a:pPr>
            <a:endParaRPr lang="en-US" sz="2200" kern="10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38148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69E74-44DA-5CED-BC97-2A93F246AD25}"/>
              </a:ext>
            </a:extLst>
          </p:cNvPr>
          <p:cNvSpPr>
            <a:spLocks noGrp="1"/>
          </p:cNvSpPr>
          <p:nvPr>
            <p:ph type="title"/>
          </p:nvPr>
        </p:nvSpPr>
        <p:spPr/>
        <p:txBody>
          <a:bodyPr anchor="ctr"/>
          <a:lstStyle/>
          <a:p>
            <a:pPr algn="ctr"/>
            <a:r>
              <a:rPr lang="en-US" kern="100">
                <a:effectLst/>
                <a:latin typeface="Calibri" panose="020F0502020204030204" pitchFamily="34" charset="0"/>
                <a:ea typeface="Calibri" panose="020F0502020204030204" pitchFamily="34" charset="0"/>
                <a:cs typeface="Calibri" panose="020F0502020204030204" pitchFamily="34" charset="0"/>
              </a:rPr>
              <a:t>Graduate Courses and Programs </a:t>
            </a:r>
            <a:endParaRPr lang="en-US"/>
          </a:p>
        </p:txBody>
      </p:sp>
      <p:sp>
        <p:nvSpPr>
          <p:cNvPr id="3" name="Content Placeholder 2">
            <a:extLst>
              <a:ext uri="{FF2B5EF4-FFF2-40B4-BE49-F238E27FC236}">
                <a16:creationId xmlns:a16="http://schemas.microsoft.com/office/drawing/2014/main" id="{6C8C8FA2-130C-D89B-8E98-50889AF65C88}"/>
              </a:ext>
            </a:extLst>
          </p:cNvPr>
          <p:cNvSpPr>
            <a:spLocks noGrp="1"/>
          </p:cNvSpPr>
          <p:nvPr>
            <p:ph idx="1"/>
          </p:nvPr>
        </p:nvSpPr>
        <p:spPr/>
        <p:txBody>
          <a:bodyPr/>
          <a:lstStyle/>
          <a:p>
            <a:pPr marL="342900" indent="-342900">
              <a:spcBef>
                <a:spcPts val="0"/>
              </a:spcBef>
              <a:buFont typeface="+mj-lt"/>
              <a:buAutoNum type="alphaLcPeriod" startAt="3"/>
            </a:pPr>
            <a:r>
              <a:rPr lang="en-US" sz="2000" kern="100">
                <a:effectLst/>
                <a:latin typeface="Calibri" panose="020F0502020204030204" pitchFamily="34" charset="0"/>
                <a:ea typeface="Calibri" panose="020F0502020204030204" pitchFamily="34" charset="0"/>
                <a:cs typeface="Calibri" panose="020F0502020204030204" pitchFamily="34" charset="0"/>
              </a:rPr>
              <a:t>Course </a:t>
            </a:r>
            <a:r>
              <a:rPr lang="en-US" sz="2000" kern="100" err="1">
                <a:effectLst/>
                <a:latin typeface="Calibri" panose="020F0502020204030204" pitchFamily="34" charset="0"/>
                <a:ea typeface="Calibri" panose="020F0502020204030204" pitchFamily="34" charset="0"/>
                <a:cs typeface="Calibri" panose="020F0502020204030204" pitchFamily="34" charset="0"/>
              </a:rPr>
              <a:t>Inactivations</a:t>
            </a:r>
            <a:r>
              <a:rPr lang="en-US" sz="2000" kern="100">
                <a:effectLst/>
                <a:latin typeface="Calibri" panose="020F0502020204030204" pitchFamily="34" charset="0"/>
                <a:ea typeface="Calibri" panose="020F0502020204030204" pitchFamily="34" charset="0"/>
                <a:cs typeface="Calibri" panose="020F0502020204030204" pitchFamily="34" charset="0"/>
              </a:rPr>
              <a:t> </a:t>
            </a:r>
            <a:endParaRPr lang="en-US" sz="2000" kern="100">
              <a:latin typeface="Calibri" panose="020F0502020204030204" pitchFamily="34" charset="0"/>
              <a:ea typeface="Calibri" panose="020F0502020204030204" pitchFamily="34" charset="0"/>
              <a:cs typeface="Times New Roman" panose="02020603050405020304" pitchFamily="18" charset="0"/>
            </a:endParaRPr>
          </a:p>
          <a:p>
            <a:pPr marL="800100" lvl="1" indent="-342900">
              <a:spcBef>
                <a:spcPts val="0"/>
              </a:spcBef>
              <a:buFont typeface="+mj-lt"/>
              <a:buAutoNum type="romanLcPeriod"/>
            </a:pPr>
            <a:r>
              <a:rPr lang="en-US" sz="2000" kern="0">
                <a:effectLst/>
                <a:latin typeface="Calibri" panose="020F0502020204030204" pitchFamily="34" charset="0"/>
                <a:ea typeface="Times New Roman" panose="02020603050405020304" pitchFamily="18" charset="0"/>
                <a:cs typeface="Calibri" panose="020F0502020204030204" pitchFamily="34" charset="0"/>
              </a:rPr>
              <a:t> </a:t>
            </a:r>
            <a:r>
              <a:rPr lang="en-US" sz="2000" kern="0">
                <a:solidFill>
                  <a:srgbClr val="003F7F"/>
                </a:solidFill>
                <a:effectLst/>
                <a:latin typeface="Calibri" panose="020F0502020204030204" pitchFamily="34" charset="0"/>
                <a:ea typeface="Times New Roman" panose="02020603050405020304" pitchFamily="18" charset="0"/>
                <a:cs typeface="Calibri" panose="020F0502020204030204" pitchFamily="34" charset="0"/>
                <a:hlinkClick r:id="rId2"/>
              </a:rPr>
              <a:t>CSCI 520</a:t>
            </a:r>
            <a:r>
              <a:rPr lang="en-US" sz="2000" kern="0">
                <a:effectLst/>
                <a:latin typeface="Calibri" panose="020F0502020204030204" pitchFamily="34" charset="0"/>
                <a:ea typeface="Times New Roman" panose="02020603050405020304" pitchFamily="18" charset="0"/>
                <a:cs typeface="Calibri" panose="020F0502020204030204" pitchFamily="34" charset="0"/>
              </a:rPr>
              <a:t> : Distributed Systems</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p>
            <a:pPr marL="1371600" lvl="2" indent="-457200">
              <a:spcBef>
                <a:spcPts val="0"/>
              </a:spcBef>
              <a:buFont typeface="+mj-lt"/>
              <a:buAutoNum type="arabicPeriod"/>
            </a:pPr>
            <a:r>
              <a:rPr lang="en-US" kern="0">
                <a:effectLst/>
                <a:latin typeface="Calibri" panose="020F0502020204030204" pitchFamily="34" charset="0"/>
                <a:ea typeface="Times New Roman" panose="02020603050405020304" pitchFamily="18" charset="0"/>
                <a:cs typeface="Calibri" panose="020F0502020204030204" pitchFamily="34" charset="0"/>
              </a:rPr>
              <a:t>The instructor who developed and teaches this course is no longer at MSU. Furthermore, the course has been replaced by CSCI 521</a:t>
            </a:r>
            <a:endParaRPr lang="en-US" kern="100">
              <a:latin typeface="Calibri" panose="020F0502020204030204" pitchFamily="34" charset="0"/>
              <a:ea typeface="Times New Roman" panose="02020603050405020304" pitchFamily="18" charset="0"/>
              <a:cs typeface="Times New Roman" panose="02020603050405020304" pitchFamily="18" charset="0"/>
            </a:endParaRPr>
          </a:p>
          <a:p>
            <a:pPr marL="914400" lvl="1" indent="-457200">
              <a:spcBef>
                <a:spcPts val="0"/>
              </a:spcBef>
              <a:buFont typeface="+mj-lt"/>
              <a:buAutoNum type="romanLcPeriod"/>
            </a:pPr>
            <a:r>
              <a:rPr lang="en-US" sz="2000" kern="0">
                <a:solidFill>
                  <a:srgbClr val="003F7F"/>
                </a:solidFill>
                <a:effectLst/>
                <a:latin typeface="Calibri" panose="020F0502020204030204" pitchFamily="34" charset="0"/>
                <a:ea typeface="Times New Roman" panose="02020603050405020304" pitchFamily="18" charset="0"/>
                <a:cs typeface="Calibri" panose="020F0502020204030204" pitchFamily="34" charset="0"/>
                <a:hlinkClick r:id="rId3"/>
              </a:rPr>
              <a:t>CSCI 548</a:t>
            </a:r>
            <a:r>
              <a:rPr lang="en-US" sz="2000" kern="0">
                <a:effectLst/>
                <a:latin typeface="Calibri" panose="020F0502020204030204" pitchFamily="34" charset="0"/>
                <a:ea typeface="Times New Roman" panose="02020603050405020304" pitchFamily="18" charset="0"/>
                <a:cs typeface="Calibri" panose="020F0502020204030204" pitchFamily="34" charset="0"/>
              </a:rPr>
              <a:t> : Reasoning Uncertainty</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p>
            <a:pPr marL="1371600" lvl="2" indent="-457200">
              <a:spcBef>
                <a:spcPts val="0"/>
              </a:spcBef>
              <a:buFont typeface="+mj-lt"/>
              <a:buAutoNum type="arabicPeriod"/>
            </a:pPr>
            <a:r>
              <a:rPr lang="en-US" kern="0">
                <a:effectLst/>
                <a:latin typeface="Calibri" panose="020F0502020204030204" pitchFamily="34" charset="0"/>
                <a:ea typeface="Times New Roman" panose="02020603050405020304" pitchFamily="18" charset="0"/>
                <a:cs typeface="Calibri" panose="020F0502020204030204" pitchFamily="34" charset="0"/>
              </a:rPr>
              <a:t>This course is being replaced by a recently approved course, CSCI 546: Advanced Artificial Intelligence. </a:t>
            </a:r>
            <a:endParaRPr lang="en-US" kern="100">
              <a:latin typeface="Calibri" panose="020F0502020204030204" pitchFamily="34" charset="0"/>
              <a:ea typeface="Times New Roman" panose="02020603050405020304" pitchFamily="18" charset="0"/>
              <a:cs typeface="Times New Roman" panose="02020603050405020304" pitchFamily="18" charset="0"/>
            </a:endParaRPr>
          </a:p>
          <a:p>
            <a:pPr marL="914400" lvl="1" indent="-457200">
              <a:spcBef>
                <a:spcPts val="0"/>
              </a:spcBef>
              <a:buFont typeface="+mj-lt"/>
              <a:buAutoNum type="romanLcPeriod"/>
            </a:pPr>
            <a:r>
              <a:rPr lang="en-US" sz="2000" kern="0">
                <a:solidFill>
                  <a:srgbClr val="003F7F"/>
                </a:solidFill>
                <a:effectLst/>
                <a:latin typeface="Calibri" panose="020F0502020204030204" pitchFamily="34" charset="0"/>
                <a:ea typeface="Times New Roman" panose="02020603050405020304" pitchFamily="18" charset="0"/>
                <a:cs typeface="Calibri" panose="020F0502020204030204" pitchFamily="34" charset="0"/>
                <a:hlinkClick r:id="rId4"/>
              </a:rPr>
              <a:t>DGED 614</a:t>
            </a:r>
            <a:r>
              <a:rPr lang="en-US" sz="2000" kern="0">
                <a:effectLst/>
                <a:latin typeface="Calibri" panose="020F0502020204030204" pitchFamily="34" charset="0"/>
                <a:ea typeface="Times New Roman" panose="02020603050405020304" pitchFamily="18" charset="0"/>
                <a:cs typeface="Calibri" panose="020F0502020204030204" pitchFamily="34" charset="0"/>
              </a:rPr>
              <a:t> : IGERT: Advanced Methods in Geobiology</a:t>
            </a:r>
            <a:endParaRPr lang="en-US" sz="2000" kern="100">
              <a:latin typeface="Calibri" panose="020F0502020204030204" pitchFamily="34" charset="0"/>
              <a:ea typeface="Times New Roman" panose="02020603050405020304" pitchFamily="18" charset="0"/>
              <a:cs typeface="Times New Roman" panose="02020603050405020304" pitchFamily="18" charset="0"/>
            </a:endParaRPr>
          </a:p>
          <a:p>
            <a:pPr marL="1371600" lvl="2" indent="-457200">
              <a:spcBef>
                <a:spcPts val="0"/>
              </a:spcBef>
              <a:buFont typeface="+mj-lt"/>
              <a:buAutoNum type="arabicPeriod"/>
            </a:pPr>
            <a:r>
              <a:rPr lang="en-US" kern="0">
                <a:effectLst/>
                <a:latin typeface="Calibri" panose="020F0502020204030204" pitchFamily="34" charset="0"/>
                <a:ea typeface="Times New Roman" panose="02020603050405020304" pitchFamily="18" charset="0"/>
                <a:cs typeface="Calibri" panose="020F0502020204030204" pitchFamily="34" charset="0"/>
              </a:rPr>
              <a:t>Course was part of an NSF grant and is not being offered.</a:t>
            </a:r>
            <a:endParaRPr lang="en-US" kern="100">
              <a:latin typeface="Calibri" panose="020F0502020204030204" pitchFamily="34" charset="0"/>
              <a:ea typeface="Times New Roman" panose="02020603050405020304" pitchFamily="18" charset="0"/>
              <a:cs typeface="Times New Roman" panose="02020603050405020304" pitchFamily="18" charset="0"/>
            </a:endParaRPr>
          </a:p>
          <a:p>
            <a:pPr marL="914400" lvl="1" indent="-457200">
              <a:spcBef>
                <a:spcPts val="0"/>
              </a:spcBef>
              <a:buFont typeface="+mj-lt"/>
              <a:buAutoNum type="romanLcPeriod"/>
            </a:pPr>
            <a:r>
              <a:rPr lang="en-US" sz="2000" kern="0">
                <a:solidFill>
                  <a:srgbClr val="003F7F"/>
                </a:solidFill>
                <a:effectLst/>
                <a:latin typeface="Calibri" panose="020F0502020204030204" pitchFamily="34" charset="0"/>
                <a:ea typeface="Times New Roman" panose="02020603050405020304" pitchFamily="18" charset="0"/>
                <a:cs typeface="Calibri" panose="020F0502020204030204" pitchFamily="34" charset="0"/>
                <a:hlinkClick r:id="rId5"/>
              </a:rPr>
              <a:t>DGED 676</a:t>
            </a:r>
            <a:r>
              <a:rPr lang="en-US" sz="2000" kern="0">
                <a:effectLst/>
                <a:latin typeface="Calibri" panose="020F0502020204030204" pitchFamily="34" charset="0"/>
                <a:ea typeface="Times New Roman" panose="02020603050405020304" pitchFamily="18" charset="0"/>
                <a:cs typeface="Calibri" panose="020F0502020204030204" pitchFamily="34" charset="0"/>
              </a:rPr>
              <a:t> : IGERT: Geobiological Systems Science – Internship</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p>
            <a:pPr lvl="2">
              <a:spcBef>
                <a:spcPts val="0"/>
              </a:spcBef>
              <a:buFont typeface="+mj-lt"/>
              <a:buAutoNum type="arabicPeriod"/>
            </a:pPr>
            <a:r>
              <a:rPr lang="en-US" kern="0">
                <a:effectLst/>
                <a:latin typeface="Calibri" panose="020F0502020204030204" pitchFamily="34" charset="0"/>
                <a:ea typeface="Times New Roman" panose="02020603050405020304" pitchFamily="18" charset="0"/>
                <a:cs typeface="Calibri" panose="020F0502020204030204" pitchFamily="34" charset="0"/>
              </a:rPr>
              <a:t>Course was part of an NSF grant and is not being offered.</a:t>
            </a:r>
            <a:endParaRPr lang="en-US" sz="2400" kern="100">
              <a:latin typeface="Calibri" panose="020F0502020204030204" pitchFamily="34" charset="0"/>
              <a:ea typeface="Times New Roman" panose="02020603050405020304" pitchFamily="18" charset="0"/>
              <a:cs typeface="Times New Roman" panose="02020603050405020304" pitchFamily="18" charset="0"/>
            </a:endParaRPr>
          </a:p>
          <a:p>
            <a:pPr lvl="1">
              <a:spcBef>
                <a:spcPts val="0"/>
              </a:spcBef>
              <a:buFont typeface="+mj-lt"/>
              <a:buAutoNum type="romanLcPeriod"/>
            </a:pPr>
            <a:r>
              <a:rPr lang="en-US" sz="2000" kern="0">
                <a:solidFill>
                  <a:srgbClr val="003F7F"/>
                </a:solidFill>
                <a:effectLst/>
                <a:latin typeface="Calibri" panose="020F0502020204030204" pitchFamily="34" charset="0"/>
                <a:ea typeface="Times New Roman" panose="02020603050405020304" pitchFamily="18" charset="0"/>
                <a:cs typeface="Calibri" panose="020F0502020204030204" pitchFamily="34" charset="0"/>
                <a:hlinkClick r:id="rId6"/>
              </a:rPr>
              <a:t>ESOF 523</a:t>
            </a:r>
            <a:r>
              <a:rPr lang="en-US" sz="2000" kern="0">
                <a:effectLst/>
                <a:latin typeface="Calibri" panose="020F0502020204030204" pitchFamily="34" charset="0"/>
                <a:ea typeface="Times New Roman" panose="02020603050405020304" pitchFamily="18" charset="0"/>
                <a:cs typeface="Calibri" panose="020F0502020204030204" pitchFamily="34" charset="0"/>
              </a:rPr>
              <a:t> : Software Testing and Analysis</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p>
            <a:pPr lvl="2">
              <a:spcBef>
                <a:spcPts val="0"/>
              </a:spcBef>
              <a:buFont typeface="+mj-lt"/>
              <a:buAutoNum type="arabicPeriod"/>
            </a:pPr>
            <a:r>
              <a:rPr lang="en-US" kern="0">
                <a:effectLst/>
                <a:latin typeface="Calibri" panose="020F0502020204030204" pitchFamily="34" charset="0"/>
                <a:ea typeface="Times New Roman" panose="02020603050405020304" pitchFamily="18" charset="0"/>
                <a:cs typeface="Calibri" panose="020F0502020204030204" pitchFamily="34" charset="0"/>
              </a:rPr>
              <a:t>Instructor who developed this course no longer at MSU. No other faculty have proper background to teach. </a:t>
            </a:r>
            <a:endParaRPr lang="en-US"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15055610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2DED63-94D0-3FF1-A79F-37EB0AD351E8}"/>
              </a:ext>
            </a:extLst>
          </p:cNvPr>
          <p:cNvSpPr>
            <a:spLocks noGrp="1"/>
          </p:cNvSpPr>
          <p:nvPr>
            <p:ph type="ctrTitle"/>
          </p:nvPr>
        </p:nvSpPr>
        <p:spPr/>
        <p:txBody>
          <a:bodyPr/>
          <a:lstStyle/>
          <a:p>
            <a:r>
              <a:rPr lang="en-US">
                <a:latin typeface="+mn-lt"/>
              </a:rPr>
              <a:t>Senate Open Discussion</a:t>
            </a:r>
          </a:p>
        </p:txBody>
      </p:sp>
      <p:sp>
        <p:nvSpPr>
          <p:cNvPr id="5" name="Subtitle 4">
            <a:extLst>
              <a:ext uri="{FF2B5EF4-FFF2-40B4-BE49-F238E27FC236}">
                <a16:creationId xmlns:a16="http://schemas.microsoft.com/office/drawing/2014/main" id="{51494C95-20EA-C0D7-1373-3AA302E35B24}"/>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0021174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5F929E-3C02-A57C-A6D7-6384FBB832C1}"/>
              </a:ext>
            </a:extLst>
          </p:cNvPr>
          <p:cNvSpPr>
            <a:spLocks noGrp="1"/>
          </p:cNvSpPr>
          <p:nvPr>
            <p:ph type="ctrTitle"/>
          </p:nvPr>
        </p:nvSpPr>
        <p:spPr/>
        <p:txBody>
          <a:bodyPr/>
          <a:lstStyle/>
          <a:p>
            <a:r>
              <a:rPr lang="en-US">
                <a:latin typeface="+mn-lt"/>
              </a:rPr>
              <a:t>Public Comment</a:t>
            </a:r>
          </a:p>
        </p:txBody>
      </p:sp>
      <p:sp>
        <p:nvSpPr>
          <p:cNvPr id="5" name="Subtitle 4">
            <a:extLst>
              <a:ext uri="{FF2B5EF4-FFF2-40B4-BE49-F238E27FC236}">
                <a16:creationId xmlns:a16="http://schemas.microsoft.com/office/drawing/2014/main" id="{3F10DBD9-6642-D84C-AC59-9AD52A388785}"/>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0818216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5F929E-3C02-A57C-A6D7-6384FBB832C1}"/>
              </a:ext>
            </a:extLst>
          </p:cNvPr>
          <p:cNvSpPr>
            <a:spLocks noGrp="1"/>
          </p:cNvSpPr>
          <p:nvPr>
            <p:ph type="ctrTitle"/>
          </p:nvPr>
        </p:nvSpPr>
        <p:spPr>
          <a:xfrm>
            <a:off x="821871" y="2362200"/>
            <a:ext cx="10548257" cy="1066800"/>
          </a:xfrm>
        </p:spPr>
        <p:txBody>
          <a:bodyPr/>
          <a:lstStyle/>
          <a:p>
            <a:r>
              <a:rPr lang="en-US" sz="6000">
                <a:latin typeface="+mn-lt"/>
              </a:rPr>
              <a:t>Do I have a motion to adjourn?</a:t>
            </a:r>
          </a:p>
        </p:txBody>
      </p:sp>
      <p:sp>
        <p:nvSpPr>
          <p:cNvPr id="5" name="Subtitle 4">
            <a:extLst>
              <a:ext uri="{FF2B5EF4-FFF2-40B4-BE49-F238E27FC236}">
                <a16:creationId xmlns:a16="http://schemas.microsoft.com/office/drawing/2014/main" id="{3F10DBD9-6642-D84C-AC59-9AD52A388785}"/>
              </a:ext>
            </a:extLst>
          </p:cNvPr>
          <p:cNvSpPr>
            <a:spLocks noGrp="1"/>
          </p:cNvSpPr>
          <p:nvPr>
            <p:ph type="subTitle" idx="1"/>
          </p:nvPr>
        </p:nvSpPr>
        <p:spPr>
          <a:xfrm>
            <a:off x="1523999" y="2493786"/>
            <a:ext cx="9144000" cy="1655762"/>
          </a:xfrm>
        </p:spPr>
        <p:txBody>
          <a:bodyPr/>
          <a:lstStyle/>
          <a:p>
            <a:r>
              <a:rPr lang="en-US" sz="6000"/>
              <a:t>Second?  </a:t>
            </a:r>
          </a:p>
          <a:p>
            <a:endParaRPr lang="en-US"/>
          </a:p>
        </p:txBody>
      </p:sp>
      <p:pic>
        <p:nvPicPr>
          <p:cNvPr id="3" name="Picture 2">
            <a:extLst>
              <a:ext uri="{FF2B5EF4-FFF2-40B4-BE49-F238E27FC236}">
                <a16:creationId xmlns:a16="http://schemas.microsoft.com/office/drawing/2014/main" id="{DC216C56-A0B1-0026-6D9E-62685CC118A4}"/>
              </a:ext>
            </a:extLst>
          </p:cNvPr>
          <p:cNvPicPr>
            <a:picLocks noChangeAspect="1"/>
          </p:cNvPicPr>
          <p:nvPr/>
        </p:nvPicPr>
        <p:blipFill>
          <a:blip r:embed="rId2"/>
          <a:stretch>
            <a:fillRect/>
          </a:stretch>
        </p:blipFill>
        <p:spPr>
          <a:xfrm>
            <a:off x="2367418" y="911170"/>
            <a:ext cx="6953513" cy="3911351"/>
          </a:xfrm>
          <a:prstGeom prst="rect">
            <a:avLst/>
          </a:prstGeom>
        </p:spPr>
      </p:pic>
    </p:spTree>
    <p:extLst>
      <p:ext uri="{BB962C8B-B14F-4D97-AF65-F5344CB8AC3E}">
        <p14:creationId xmlns:p14="http://schemas.microsoft.com/office/powerpoint/2010/main" val="290501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B12E1-7D69-1C5E-5A84-20655828F355}"/>
              </a:ext>
            </a:extLst>
          </p:cNvPr>
          <p:cNvSpPr>
            <a:spLocks noGrp="1"/>
          </p:cNvSpPr>
          <p:nvPr>
            <p:ph type="title"/>
          </p:nvPr>
        </p:nvSpPr>
        <p:spPr/>
        <p:txBody>
          <a:bodyPr anchor="ctr"/>
          <a:lstStyle/>
          <a:p>
            <a:pPr algn="ctr"/>
            <a:r>
              <a:rPr lang="en-US" kern="100">
                <a:effectLst/>
                <a:latin typeface="Calibri" panose="020F0502020204030204" pitchFamily="34" charset="0"/>
                <a:ea typeface="Calibri" panose="020F0502020204030204" pitchFamily="34" charset="0"/>
                <a:cs typeface="Calibri" panose="020F0502020204030204" pitchFamily="34" charset="0"/>
              </a:rPr>
              <a:t>FYI Items</a:t>
            </a:r>
            <a:endParaRPr lang="en-US"/>
          </a:p>
        </p:txBody>
      </p:sp>
      <p:sp>
        <p:nvSpPr>
          <p:cNvPr id="3" name="Content Placeholder 2">
            <a:extLst>
              <a:ext uri="{FF2B5EF4-FFF2-40B4-BE49-F238E27FC236}">
                <a16:creationId xmlns:a16="http://schemas.microsoft.com/office/drawing/2014/main" id="{D7DABDB0-7B95-0863-0E64-446132813ADF}"/>
              </a:ext>
            </a:extLst>
          </p:cNvPr>
          <p:cNvSpPr>
            <a:spLocks noGrp="1"/>
          </p:cNvSpPr>
          <p:nvPr>
            <p:ph idx="1"/>
          </p:nvPr>
        </p:nvSpPr>
        <p:spPr/>
        <p:txBody>
          <a:bodyPr>
            <a:normAutofit/>
          </a:bodyPr>
          <a:lstStyle/>
          <a:p>
            <a:pPr marL="514350" indent="-514350">
              <a:buFont typeface="+mj-lt"/>
              <a:buAutoNum type="alphaLcPeriod" startAt="4"/>
            </a:pPr>
            <a:r>
              <a:rPr lang="en-US"/>
              <a:t>Software Procurement Update </a:t>
            </a:r>
          </a:p>
          <a:p>
            <a:pPr marL="971550" lvl="1" indent="-514350">
              <a:buFont typeface="+mj-lt"/>
              <a:buAutoNum type="romanLcPeriod"/>
            </a:pPr>
            <a:r>
              <a:rPr lang="en-US"/>
              <a:t>UIT is working on a list of all software currently available to the MSU system. They are revitalizing a tool called “Software Atlas” to accomplish this: </a:t>
            </a:r>
            <a:r>
              <a:rPr lang="en-US">
                <a:hlinkClick r:id="rId2"/>
              </a:rPr>
              <a:t>https://www.montana.edu/cpa/apps/softwareatlas/index.php</a:t>
            </a:r>
            <a:endParaRPr lang="en-US"/>
          </a:p>
          <a:p>
            <a:pPr marL="971550" lvl="1" indent="-514350">
              <a:buFont typeface="+mj-lt"/>
              <a:buAutoNum type="romanLcPeriod"/>
            </a:pPr>
            <a:r>
              <a:rPr lang="en-US"/>
              <a:t>Procurement is working on a flow-chart/diagram that will show how the software procurement process works. </a:t>
            </a:r>
          </a:p>
          <a:p>
            <a:pPr marL="971550" lvl="1" indent="-514350">
              <a:buFont typeface="+mj-lt"/>
              <a:buAutoNum type="romanLcPeriod"/>
            </a:pPr>
            <a:r>
              <a:rPr lang="en-US"/>
              <a:t>We are exploring ways to increase communication between faculty, UIT, and procurement. The current CFAC process will serve as a starting point.  </a:t>
            </a:r>
          </a:p>
          <a:p>
            <a:endParaRPr lang="en-US"/>
          </a:p>
          <a:p>
            <a:endParaRPr lang="en-US"/>
          </a:p>
        </p:txBody>
      </p:sp>
    </p:spTree>
    <p:extLst>
      <p:ext uri="{BB962C8B-B14F-4D97-AF65-F5344CB8AC3E}">
        <p14:creationId xmlns:p14="http://schemas.microsoft.com/office/powerpoint/2010/main" val="3345004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9A37E-2685-DBA7-4BFA-FDF557AB0A50}"/>
              </a:ext>
            </a:extLst>
          </p:cNvPr>
          <p:cNvSpPr>
            <a:spLocks noGrp="1"/>
          </p:cNvSpPr>
          <p:nvPr>
            <p:ph type="title"/>
          </p:nvPr>
        </p:nvSpPr>
        <p:spPr>
          <a:xfrm>
            <a:off x="838200" y="365125"/>
            <a:ext cx="10515600" cy="1325563"/>
          </a:xfrm>
        </p:spPr>
        <p:txBody>
          <a:bodyPr anchor="ctr">
            <a:normAutofit/>
          </a:bodyPr>
          <a:lstStyle/>
          <a:p>
            <a:pPr algn="ctr"/>
            <a:r>
              <a:rPr lang="en-US" kern="100">
                <a:effectLst/>
                <a:latin typeface="+mn-lt"/>
              </a:rPr>
              <a:t>Faculty Senate Room Changes </a:t>
            </a:r>
            <a:endParaRPr lang="en-US">
              <a:latin typeface="+mn-lt"/>
            </a:endParaRPr>
          </a:p>
        </p:txBody>
      </p:sp>
      <p:pic>
        <p:nvPicPr>
          <p:cNvPr id="5" name="Content Placeholder 4" descr="A room with a desk and chairs&#10;&#10;Description automatically generated">
            <a:extLst>
              <a:ext uri="{FF2B5EF4-FFF2-40B4-BE49-F238E27FC236}">
                <a16:creationId xmlns:a16="http://schemas.microsoft.com/office/drawing/2014/main" id="{D5E05E26-9BB8-BC9B-8DD7-417D726319C2}"/>
              </a:ext>
            </a:extLst>
          </p:cNvPr>
          <p:cNvPicPr>
            <a:picLocks noGrp="1" noChangeAspect="1"/>
          </p:cNvPicPr>
          <p:nvPr>
            <p:ph idx="1"/>
          </p:nvPr>
        </p:nvPicPr>
        <p:blipFill rotWithShape="1">
          <a:blip r:embed="rId2"/>
          <a:srcRect t="16734" b="9702"/>
          <a:stretch/>
        </p:blipFill>
        <p:spPr>
          <a:xfrm>
            <a:off x="838200" y="1582737"/>
            <a:ext cx="10515600" cy="4351338"/>
          </a:xfrm>
          <a:noFill/>
        </p:spPr>
      </p:pic>
      <p:pic>
        <p:nvPicPr>
          <p:cNvPr id="3" name="Picture 2">
            <a:extLst>
              <a:ext uri="{FF2B5EF4-FFF2-40B4-BE49-F238E27FC236}">
                <a16:creationId xmlns:a16="http://schemas.microsoft.com/office/drawing/2014/main" id="{C3E69282-5439-0AF8-ECE9-579D2C0379E1}"/>
              </a:ext>
            </a:extLst>
          </p:cNvPr>
          <p:cNvPicPr>
            <a:picLocks noChangeAspect="1"/>
          </p:cNvPicPr>
          <p:nvPr/>
        </p:nvPicPr>
        <p:blipFill>
          <a:blip r:embed="rId3"/>
          <a:stretch>
            <a:fillRect/>
          </a:stretch>
        </p:blipFill>
        <p:spPr>
          <a:xfrm>
            <a:off x="3733191" y="2039742"/>
            <a:ext cx="7772400" cy="4321912"/>
          </a:xfrm>
          <a:prstGeom prst="rect">
            <a:avLst/>
          </a:prstGeom>
        </p:spPr>
      </p:pic>
    </p:spTree>
    <p:extLst>
      <p:ext uri="{BB962C8B-B14F-4D97-AF65-F5344CB8AC3E}">
        <p14:creationId xmlns:p14="http://schemas.microsoft.com/office/powerpoint/2010/main" val="2508967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16EBD0-8276-D837-9106-5AABF0B08079}"/>
              </a:ext>
            </a:extLst>
          </p:cNvPr>
          <p:cNvSpPr>
            <a:spLocks noGrp="1"/>
          </p:cNvSpPr>
          <p:nvPr>
            <p:ph type="title"/>
          </p:nvPr>
        </p:nvSpPr>
        <p:spPr/>
        <p:txBody>
          <a:bodyPr anchor="ctr"/>
          <a:lstStyle/>
          <a:p>
            <a:pPr algn="ctr"/>
            <a:r>
              <a:rPr lang="en-US" kern="100">
                <a:effectLst/>
                <a:latin typeface="Calibri" panose="020F0502020204030204" pitchFamily="34" charset="0"/>
                <a:ea typeface="Calibri" panose="020F0502020204030204" pitchFamily="34" charset="0"/>
                <a:cs typeface="Calibri" panose="020F0502020204030204" pitchFamily="34" charset="0"/>
              </a:rPr>
              <a:t>FYI Items</a:t>
            </a:r>
            <a:endParaRPr lang="en-US"/>
          </a:p>
        </p:txBody>
      </p:sp>
      <p:sp>
        <p:nvSpPr>
          <p:cNvPr id="3" name="Content Placeholder 2">
            <a:extLst>
              <a:ext uri="{FF2B5EF4-FFF2-40B4-BE49-F238E27FC236}">
                <a16:creationId xmlns:a16="http://schemas.microsoft.com/office/drawing/2014/main" id="{21DB424D-BC8B-F311-44A5-3F012013510B}"/>
              </a:ext>
            </a:extLst>
          </p:cNvPr>
          <p:cNvSpPr>
            <a:spLocks noGrp="1"/>
          </p:cNvSpPr>
          <p:nvPr>
            <p:ph idx="1"/>
          </p:nvPr>
        </p:nvSpPr>
        <p:spPr/>
        <p:txBody>
          <a:bodyPr/>
          <a:lstStyle/>
          <a:p>
            <a:pPr marL="342900" indent="-342900">
              <a:spcBef>
                <a:spcPts val="0"/>
              </a:spcBef>
              <a:buFont typeface="+mj-lt"/>
              <a:buAutoNum type="alphaLcPeriod" startAt="6"/>
            </a:pPr>
            <a:r>
              <a:rPr lang="en-US" sz="2200" kern="0">
                <a:effectLst/>
                <a:latin typeface="Calibri" panose="020F0502020204030204" pitchFamily="34" charset="0"/>
                <a:ea typeface="Times New Roman" panose="02020603050405020304" pitchFamily="18" charset="0"/>
                <a:cs typeface="Calibri" panose="020F0502020204030204" pitchFamily="34" charset="0"/>
                <a:hlinkClick r:id="rId2" tooltip="https://www.montana.edu/calendar/events/47756">
                  <a:extLst>
                    <a:ext uri="{A12FA001-AC4F-418D-AE19-62706E023703}">
                      <ahyp:hlinkClr xmlns:ahyp="http://schemas.microsoft.com/office/drawing/2018/hyperlinkcolor" val="tx"/>
                    </a:ext>
                  </a:extLst>
                </a:hlinkClick>
              </a:rPr>
              <a:t>Indigenous Mentoring Program</a:t>
            </a:r>
            <a:endParaRPr lang="en-US" sz="2200" kern="10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spcBef>
                <a:spcPts val="0"/>
              </a:spcBef>
              <a:spcAft>
                <a:spcPts val="0"/>
              </a:spcAft>
              <a:buFont typeface="+mj-lt"/>
              <a:buAutoNum type="romanLcPeriod"/>
            </a:pPr>
            <a:r>
              <a:rPr lang="en-US" sz="2200" kern="0">
                <a:effectLst/>
                <a:latin typeface="Calibri" panose="020F0502020204030204" pitchFamily="34" charset="0"/>
                <a:ea typeface="Times New Roman" panose="02020603050405020304" pitchFamily="18" charset="0"/>
                <a:cs typeface="Calibri" panose="020F0502020204030204" pitchFamily="34" charset="0"/>
              </a:rPr>
              <a:t>Friday, October 27 || 9:00 am-4:00 pm || </a:t>
            </a:r>
            <a:r>
              <a:rPr lang="en-US" sz="2200" kern="0">
                <a:effectLst/>
                <a:latin typeface="Calibri" panose="020F0502020204030204" pitchFamily="34" charset="0"/>
                <a:ea typeface="Times New Roman" panose="02020603050405020304" pitchFamily="18" charset="0"/>
                <a:cs typeface="Calibri" panose="020F0502020204030204" pitchFamily="34" charset="0"/>
                <a:hlinkClick r:id="rId3" tooltip="https://apexprod.msu.montana.edu/apex/f?p=112:3:13148640708706::::P3_COURSESCHEDID,P3_COURSEID,P3_INSTRUCTORID:22827,6023,1741">
                  <a:extLst>
                    <a:ext uri="{A12FA001-AC4F-418D-AE19-62706E023703}">
                      <ahyp:hlinkClr xmlns:ahyp="http://schemas.microsoft.com/office/drawing/2018/hyperlinkcolor" val="tx"/>
                    </a:ext>
                  </a:extLst>
                </a:hlinkClick>
              </a:rPr>
              <a:t>Register here</a:t>
            </a:r>
            <a:endParaRPr lang="en-US" sz="2200" kern="100">
              <a:effectLst/>
              <a:latin typeface="Calibri" panose="020F0502020204030204" pitchFamily="34" charset="0"/>
              <a:ea typeface="Calibri" panose="020F0502020204030204" pitchFamily="34" charset="0"/>
              <a:cs typeface="Times New Roman" panose="02020603050405020304" pitchFamily="18" charset="0"/>
            </a:endParaRPr>
          </a:p>
          <a:p>
            <a:pPr lvl="2">
              <a:spcBef>
                <a:spcPts val="0"/>
              </a:spcBef>
              <a:buFont typeface="+mj-lt"/>
              <a:buAutoNum type="romanLcPeriod"/>
            </a:pPr>
            <a:r>
              <a:rPr lang="en-US" sz="2400" kern="0">
                <a:effectLst/>
                <a:latin typeface="Calibri" panose="020F0502020204030204" pitchFamily="34" charset="0"/>
                <a:ea typeface="Times New Roman" panose="02020603050405020304" pitchFamily="18" charset="0"/>
                <a:cs typeface="Calibri" panose="020F0502020204030204" pitchFamily="34" charset="0"/>
              </a:rPr>
              <a:t>Presented by Dr. Sweeney </a:t>
            </a:r>
            <a:r>
              <a:rPr lang="en-US" sz="2400" kern="0" err="1">
                <a:effectLst/>
                <a:latin typeface="Calibri" panose="020F0502020204030204" pitchFamily="34" charset="0"/>
                <a:ea typeface="Times New Roman" panose="02020603050405020304" pitchFamily="18" charset="0"/>
                <a:cs typeface="Calibri" panose="020F0502020204030204" pitchFamily="34" charset="0"/>
              </a:rPr>
              <a:t>Windchief</a:t>
            </a:r>
            <a:r>
              <a:rPr lang="en-US" sz="2400" kern="0">
                <a:effectLst/>
                <a:latin typeface="Calibri" panose="020F0502020204030204" pitchFamily="34" charset="0"/>
                <a:ea typeface="Times New Roman" panose="02020603050405020304" pitchFamily="18" charset="0"/>
                <a:cs typeface="Calibri" panose="020F0502020204030204" pitchFamily="34" charset="0"/>
              </a:rPr>
              <a:t> – Associate Professor, Higher Education. Light lunch served.</a:t>
            </a:r>
            <a:endParaRPr lang="en-US" sz="2400" kern="10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a:p>
        </p:txBody>
      </p:sp>
    </p:spTree>
    <p:extLst>
      <p:ext uri="{BB962C8B-B14F-4D97-AF65-F5344CB8AC3E}">
        <p14:creationId xmlns:p14="http://schemas.microsoft.com/office/powerpoint/2010/main" val="3662463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527BC-4CFC-4593-A9AE-2725627A64AC}"/>
              </a:ext>
            </a:extLst>
          </p:cNvPr>
          <p:cNvSpPr>
            <a:spLocks noGrp="1"/>
          </p:cNvSpPr>
          <p:nvPr>
            <p:ph type="title"/>
          </p:nvPr>
        </p:nvSpPr>
        <p:spPr/>
        <p:txBody>
          <a:bodyPr anchor="ctr"/>
          <a:lstStyle/>
          <a:p>
            <a:pPr algn="ctr"/>
            <a:r>
              <a:rPr lang="en-US" kern="100">
                <a:effectLst/>
                <a:latin typeface="Calibri" panose="020F0502020204030204" pitchFamily="34" charset="0"/>
                <a:ea typeface="Calibri" panose="020F0502020204030204" pitchFamily="34" charset="0"/>
                <a:cs typeface="Calibri" panose="020F0502020204030204" pitchFamily="34" charset="0"/>
              </a:rPr>
              <a:t>FYI Items</a:t>
            </a:r>
            <a:endParaRPr lang="en-US"/>
          </a:p>
        </p:txBody>
      </p:sp>
      <p:sp>
        <p:nvSpPr>
          <p:cNvPr id="3" name="Content Placeholder 2">
            <a:extLst>
              <a:ext uri="{FF2B5EF4-FFF2-40B4-BE49-F238E27FC236}">
                <a16:creationId xmlns:a16="http://schemas.microsoft.com/office/drawing/2014/main" id="{C43B7F44-E9DE-5377-B518-C57B8EC3B9BF}"/>
              </a:ext>
            </a:extLst>
          </p:cNvPr>
          <p:cNvSpPr>
            <a:spLocks noGrp="1"/>
          </p:cNvSpPr>
          <p:nvPr>
            <p:ph idx="1"/>
          </p:nvPr>
        </p:nvSpPr>
        <p:spPr/>
        <p:txBody>
          <a:bodyPr/>
          <a:lstStyle/>
          <a:p>
            <a:r>
              <a:rPr lang="en-US"/>
              <a:t>Getting together with All-Staff Council </a:t>
            </a:r>
          </a:p>
          <a:p>
            <a:r>
              <a:rPr lang="en-US"/>
              <a:t>November </a:t>
            </a:r>
          </a:p>
        </p:txBody>
      </p:sp>
    </p:spTree>
    <p:extLst>
      <p:ext uri="{BB962C8B-B14F-4D97-AF65-F5344CB8AC3E}">
        <p14:creationId xmlns:p14="http://schemas.microsoft.com/office/powerpoint/2010/main" val="34326052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EA2A3-6466-A44D-46A7-9953D9CD5B6F}"/>
              </a:ext>
            </a:extLst>
          </p:cNvPr>
          <p:cNvSpPr>
            <a:spLocks noGrp="1"/>
          </p:cNvSpPr>
          <p:nvPr>
            <p:ph type="title"/>
          </p:nvPr>
        </p:nvSpPr>
        <p:spPr/>
        <p:txBody>
          <a:bodyPr anchor="ctr"/>
          <a:lstStyle/>
          <a:p>
            <a:pPr algn="ctr"/>
            <a:r>
              <a:rPr lang="en-US">
                <a:latin typeface="+mn-lt"/>
              </a:rPr>
              <a:t>VPRED Candidates- Faculty Session</a:t>
            </a:r>
          </a:p>
        </p:txBody>
      </p:sp>
      <p:sp>
        <p:nvSpPr>
          <p:cNvPr id="3" name="Content Placeholder 2">
            <a:extLst>
              <a:ext uri="{FF2B5EF4-FFF2-40B4-BE49-F238E27FC236}">
                <a16:creationId xmlns:a16="http://schemas.microsoft.com/office/drawing/2014/main" id="{FCF41DF3-B1A9-54F1-6406-F9D6D047EEEC}"/>
              </a:ext>
            </a:extLst>
          </p:cNvPr>
          <p:cNvSpPr>
            <a:spLocks noGrp="1"/>
          </p:cNvSpPr>
          <p:nvPr>
            <p:ph idx="1"/>
          </p:nvPr>
        </p:nvSpPr>
        <p:spPr/>
        <p:txBody>
          <a:bodyPr/>
          <a:lstStyle/>
          <a:p>
            <a:pPr marL="0" marR="0" indent="0">
              <a:spcBef>
                <a:spcPts val="0"/>
              </a:spcBef>
              <a:spcAft>
                <a:spcPts val="0"/>
              </a:spcAft>
              <a:buNone/>
            </a:pPr>
            <a:r>
              <a:rPr lang="en-US" sz="2200" kern="100">
                <a:effectLst/>
                <a:latin typeface="Calibri" panose="020F0502020204030204" pitchFamily="34" charset="0"/>
                <a:ea typeface="Calibri" panose="020F0502020204030204" pitchFamily="34" charset="0"/>
                <a:cs typeface="Times New Roman" panose="02020603050405020304" pitchFamily="18" charset="0"/>
              </a:rPr>
              <a:t>Alison Harmon, October 16, 2023</a:t>
            </a:r>
          </a:p>
          <a:p>
            <a:pPr marL="0" marR="0" indent="0">
              <a:spcBef>
                <a:spcPts val="0"/>
              </a:spcBef>
              <a:spcAft>
                <a:spcPts val="0"/>
              </a:spcAft>
              <a:buNone/>
            </a:pPr>
            <a:r>
              <a:rPr lang="en-US" sz="2200" kern="100">
                <a:effectLst/>
                <a:latin typeface="Calibri" panose="020F0502020204030204" pitchFamily="34" charset="0"/>
                <a:ea typeface="Calibri" panose="020F0502020204030204" pitchFamily="34" charset="0"/>
                <a:cs typeface="Times New Roman" panose="02020603050405020304" pitchFamily="18" charset="0"/>
              </a:rPr>
              <a:t>Faculty Session: 3:15-4:15 pm: Animal </a:t>
            </a:r>
            <a:r>
              <a:rPr lang="en-US" sz="2200" kern="100" err="1">
                <a:effectLst/>
                <a:latin typeface="Calibri" panose="020F0502020204030204" pitchFamily="34" charset="0"/>
                <a:ea typeface="Calibri" panose="020F0502020204030204" pitchFamily="34" charset="0"/>
                <a:cs typeface="Times New Roman" panose="02020603050405020304" pitchFamily="18" charset="0"/>
              </a:rPr>
              <a:t>BioScience</a:t>
            </a:r>
            <a:r>
              <a:rPr lang="en-US" sz="2200" kern="100">
                <a:effectLst/>
                <a:latin typeface="Calibri" panose="020F0502020204030204" pitchFamily="34" charset="0"/>
                <a:ea typeface="Calibri" panose="020F0502020204030204" pitchFamily="34" charset="0"/>
                <a:cs typeface="Times New Roman" panose="02020603050405020304" pitchFamily="18" charset="0"/>
              </a:rPr>
              <a:t> Room 138</a:t>
            </a:r>
          </a:p>
          <a:p>
            <a:pPr marL="0" marR="0" indent="0">
              <a:spcBef>
                <a:spcPts val="0"/>
              </a:spcBef>
              <a:spcAft>
                <a:spcPts val="0"/>
              </a:spcAft>
              <a:buNone/>
            </a:pPr>
            <a:r>
              <a:rPr lang="en-US" sz="2200" kern="100">
                <a:effectLst/>
                <a:latin typeface="Calibri" panose="020F0502020204030204" pitchFamily="34" charset="0"/>
                <a:ea typeface="Calibri" panose="020F0502020204030204" pitchFamily="34" charset="0"/>
                <a:cs typeface="Times New Roman" panose="02020603050405020304" pitchFamily="18" charset="0"/>
              </a:rPr>
              <a:t>Open Forum: 4:30-5:30 pm: Byker Auditorium; Chem/</a:t>
            </a:r>
            <a:r>
              <a:rPr lang="en-US" sz="2200" kern="100" err="1">
                <a:effectLst/>
                <a:latin typeface="Calibri" panose="020F0502020204030204" pitchFamily="34" charset="0"/>
                <a:ea typeface="Calibri" panose="020F0502020204030204" pitchFamily="34" charset="0"/>
                <a:cs typeface="Times New Roman" panose="02020603050405020304" pitchFamily="18" charset="0"/>
              </a:rPr>
              <a:t>BioChem</a:t>
            </a:r>
            <a:r>
              <a:rPr lang="en-US" sz="2200" kern="100">
                <a:effectLst/>
                <a:latin typeface="Calibri" panose="020F0502020204030204" pitchFamily="34" charset="0"/>
                <a:ea typeface="Calibri" panose="020F0502020204030204" pitchFamily="34" charset="0"/>
                <a:cs typeface="Times New Roman" panose="02020603050405020304" pitchFamily="18" charset="0"/>
              </a:rPr>
              <a:t> Building</a:t>
            </a:r>
          </a:p>
          <a:p>
            <a:pPr marL="0" marR="0" indent="0">
              <a:spcBef>
                <a:spcPts val="0"/>
              </a:spcBef>
              <a:spcAft>
                <a:spcPts val="0"/>
              </a:spcAft>
              <a:buNone/>
            </a:pPr>
            <a:r>
              <a:rPr lang="en-US" sz="2200" kern="10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spcBef>
                <a:spcPts val="0"/>
              </a:spcBef>
              <a:spcAft>
                <a:spcPts val="0"/>
              </a:spcAft>
              <a:buNone/>
            </a:pPr>
            <a:r>
              <a:rPr lang="en-US" sz="2200" kern="100">
                <a:effectLst/>
                <a:latin typeface="Calibri" panose="020F0502020204030204" pitchFamily="34" charset="0"/>
                <a:ea typeface="Calibri" panose="020F0502020204030204" pitchFamily="34" charset="0"/>
                <a:cs typeface="Times New Roman" panose="02020603050405020304" pitchFamily="18" charset="0"/>
              </a:rPr>
              <a:t>Jim </a:t>
            </a:r>
            <a:r>
              <a:rPr lang="en-US" sz="2200" kern="100" err="1">
                <a:effectLst/>
                <a:latin typeface="Calibri" panose="020F0502020204030204" pitchFamily="34" charset="0"/>
                <a:ea typeface="Calibri" panose="020F0502020204030204" pitchFamily="34" charset="0"/>
                <a:cs typeface="Times New Roman" panose="02020603050405020304" pitchFamily="18" charset="0"/>
              </a:rPr>
              <a:t>Reecy</a:t>
            </a:r>
            <a:r>
              <a:rPr lang="en-US" sz="2200" kern="100">
                <a:effectLst/>
                <a:latin typeface="Calibri" panose="020F0502020204030204" pitchFamily="34" charset="0"/>
                <a:ea typeface="Calibri" panose="020F0502020204030204" pitchFamily="34" charset="0"/>
                <a:cs typeface="Times New Roman" panose="02020603050405020304" pitchFamily="18" charset="0"/>
              </a:rPr>
              <a:t>, October 18, 2023</a:t>
            </a:r>
          </a:p>
          <a:p>
            <a:pPr marL="0" marR="0" indent="0">
              <a:spcBef>
                <a:spcPts val="0"/>
              </a:spcBef>
              <a:spcAft>
                <a:spcPts val="0"/>
              </a:spcAft>
              <a:buNone/>
            </a:pPr>
            <a:r>
              <a:rPr lang="en-US" sz="2200" kern="100">
                <a:effectLst/>
                <a:latin typeface="Calibri" panose="020F0502020204030204" pitchFamily="34" charset="0"/>
                <a:ea typeface="Calibri" panose="020F0502020204030204" pitchFamily="34" charset="0"/>
                <a:cs typeface="Times New Roman" panose="02020603050405020304" pitchFamily="18" charset="0"/>
              </a:rPr>
              <a:t>Faculty Session: 3:15-4:15 pm: Animal </a:t>
            </a:r>
            <a:r>
              <a:rPr lang="en-US" sz="2200" kern="100" err="1">
                <a:effectLst/>
                <a:latin typeface="Calibri" panose="020F0502020204030204" pitchFamily="34" charset="0"/>
                <a:ea typeface="Calibri" panose="020F0502020204030204" pitchFamily="34" charset="0"/>
                <a:cs typeface="Times New Roman" panose="02020603050405020304" pitchFamily="18" charset="0"/>
              </a:rPr>
              <a:t>BioScience</a:t>
            </a:r>
            <a:r>
              <a:rPr lang="en-US" sz="2200" kern="100">
                <a:effectLst/>
                <a:latin typeface="Calibri" panose="020F0502020204030204" pitchFamily="34" charset="0"/>
                <a:ea typeface="Calibri" panose="020F0502020204030204" pitchFamily="34" charset="0"/>
                <a:cs typeface="Times New Roman" panose="02020603050405020304" pitchFamily="18" charset="0"/>
              </a:rPr>
              <a:t> Room 138</a:t>
            </a:r>
          </a:p>
          <a:p>
            <a:pPr marL="0" marR="0" indent="0">
              <a:spcBef>
                <a:spcPts val="0"/>
              </a:spcBef>
              <a:spcAft>
                <a:spcPts val="0"/>
              </a:spcAft>
              <a:buNone/>
            </a:pPr>
            <a:r>
              <a:rPr lang="en-US" sz="2200" kern="100">
                <a:effectLst/>
                <a:latin typeface="Calibri" panose="020F0502020204030204" pitchFamily="34" charset="0"/>
                <a:ea typeface="Calibri" panose="020F0502020204030204" pitchFamily="34" charset="0"/>
                <a:cs typeface="Times New Roman" panose="02020603050405020304" pitchFamily="18" charset="0"/>
              </a:rPr>
              <a:t>Open Forum: 4:30-5:30 pm: Byker Auditorium; Chem/</a:t>
            </a:r>
            <a:r>
              <a:rPr lang="en-US" sz="2200" kern="100" err="1">
                <a:effectLst/>
                <a:latin typeface="Calibri" panose="020F0502020204030204" pitchFamily="34" charset="0"/>
                <a:ea typeface="Calibri" panose="020F0502020204030204" pitchFamily="34" charset="0"/>
                <a:cs typeface="Times New Roman" panose="02020603050405020304" pitchFamily="18" charset="0"/>
              </a:rPr>
              <a:t>BioChem</a:t>
            </a:r>
            <a:r>
              <a:rPr lang="en-US" sz="2200" kern="100">
                <a:effectLst/>
                <a:latin typeface="Calibri" panose="020F0502020204030204" pitchFamily="34" charset="0"/>
                <a:ea typeface="Calibri" panose="020F0502020204030204" pitchFamily="34" charset="0"/>
                <a:cs typeface="Times New Roman" panose="02020603050405020304" pitchFamily="18" charset="0"/>
              </a:rPr>
              <a:t> Building</a:t>
            </a:r>
          </a:p>
          <a:p>
            <a:pPr marL="0" marR="0" indent="0">
              <a:spcBef>
                <a:spcPts val="0"/>
              </a:spcBef>
              <a:spcAft>
                <a:spcPts val="0"/>
              </a:spcAft>
              <a:buNone/>
            </a:pPr>
            <a:r>
              <a:rPr lang="en-US" sz="2200" kern="10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spcBef>
                <a:spcPts val="0"/>
              </a:spcBef>
              <a:spcAft>
                <a:spcPts val="0"/>
              </a:spcAft>
              <a:buNone/>
            </a:pPr>
            <a:r>
              <a:rPr lang="en-US" sz="2200" kern="100">
                <a:effectLst/>
                <a:latin typeface="Calibri" panose="020F0502020204030204" pitchFamily="34" charset="0"/>
                <a:ea typeface="Calibri" panose="020F0502020204030204" pitchFamily="34" charset="0"/>
                <a:cs typeface="Times New Roman" panose="02020603050405020304" pitchFamily="18" charset="0"/>
              </a:rPr>
              <a:t>Rick Bevins, October 19, 2023</a:t>
            </a:r>
          </a:p>
          <a:p>
            <a:pPr marL="0" marR="0" indent="0">
              <a:spcBef>
                <a:spcPts val="0"/>
              </a:spcBef>
              <a:spcAft>
                <a:spcPts val="0"/>
              </a:spcAft>
              <a:buNone/>
            </a:pPr>
            <a:r>
              <a:rPr lang="en-US" sz="2200" kern="100">
                <a:effectLst/>
                <a:latin typeface="Calibri" panose="020F0502020204030204" pitchFamily="34" charset="0"/>
                <a:ea typeface="Calibri" panose="020F0502020204030204" pitchFamily="34" charset="0"/>
                <a:cs typeface="Times New Roman" panose="02020603050405020304" pitchFamily="18" charset="0"/>
              </a:rPr>
              <a:t>Faculty Session: 3:15-4:15 pm: Animal </a:t>
            </a:r>
            <a:r>
              <a:rPr lang="en-US" sz="2200" kern="100" err="1">
                <a:effectLst/>
                <a:latin typeface="Calibri" panose="020F0502020204030204" pitchFamily="34" charset="0"/>
                <a:ea typeface="Calibri" panose="020F0502020204030204" pitchFamily="34" charset="0"/>
                <a:cs typeface="Times New Roman" panose="02020603050405020304" pitchFamily="18" charset="0"/>
              </a:rPr>
              <a:t>BioScience</a:t>
            </a:r>
            <a:r>
              <a:rPr lang="en-US" sz="2200" kern="100">
                <a:effectLst/>
                <a:latin typeface="Calibri" panose="020F0502020204030204" pitchFamily="34" charset="0"/>
                <a:ea typeface="Calibri" panose="020F0502020204030204" pitchFamily="34" charset="0"/>
                <a:cs typeface="Times New Roman" panose="02020603050405020304" pitchFamily="18" charset="0"/>
              </a:rPr>
              <a:t> Room 138</a:t>
            </a:r>
          </a:p>
          <a:p>
            <a:pPr marL="0" marR="0" indent="0">
              <a:spcBef>
                <a:spcPts val="0"/>
              </a:spcBef>
              <a:spcAft>
                <a:spcPts val="0"/>
              </a:spcAft>
              <a:buNone/>
            </a:pPr>
            <a:r>
              <a:rPr lang="en-US" sz="2200" kern="100">
                <a:effectLst/>
                <a:latin typeface="Calibri" panose="020F0502020204030204" pitchFamily="34" charset="0"/>
                <a:ea typeface="Calibri" panose="020F0502020204030204" pitchFamily="34" charset="0"/>
                <a:cs typeface="Times New Roman" panose="02020603050405020304" pitchFamily="18" charset="0"/>
              </a:rPr>
              <a:t>Open Forum: 4:30-5:30 pm: Byker Auditorium; Chem/</a:t>
            </a:r>
            <a:r>
              <a:rPr lang="en-US" sz="2200" kern="100" err="1">
                <a:effectLst/>
                <a:latin typeface="Calibri" panose="020F0502020204030204" pitchFamily="34" charset="0"/>
                <a:ea typeface="Calibri" panose="020F0502020204030204" pitchFamily="34" charset="0"/>
                <a:cs typeface="Times New Roman" panose="02020603050405020304" pitchFamily="18" charset="0"/>
              </a:rPr>
              <a:t>BioChem</a:t>
            </a:r>
            <a:r>
              <a:rPr lang="en-US" sz="2200" kern="100">
                <a:effectLst/>
                <a:latin typeface="Calibri" panose="020F0502020204030204" pitchFamily="34" charset="0"/>
                <a:ea typeface="Calibri" panose="020F0502020204030204" pitchFamily="34" charset="0"/>
                <a:cs typeface="Times New Roman" panose="02020603050405020304" pitchFamily="18" charset="0"/>
              </a:rPr>
              <a:t> Building</a:t>
            </a:r>
          </a:p>
          <a:p>
            <a:pPr marL="0" indent="0">
              <a:buNone/>
            </a:pPr>
            <a:endParaRPr lang="en-US"/>
          </a:p>
        </p:txBody>
      </p:sp>
    </p:spTree>
    <p:extLst>
      <p:ext uri="{BB962C8B-B14F-4D97-AF65-F5344CB8AC3E}">
        <p14:creationId xmlns:p14="http://schemas.microsoft.com/office/powerpoint/2010/main" val="10650952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SU-branded-power-point-template-widescreen-white-test" id="{1DCC296B-1FB8-264B-8B76-D3CB3C933C55}" vid="{00EF76A3-298E-6941-82AB-7A7BEDEAC3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43</Slides>
  <Notes>6</Notes>
  <HiddenSlides>0</HiddenSlide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Welcome to Faculty Senate! </vt:lpstr>
      <vt:lpstr>Gentle Reminders</vt:lpstr>
      <vt:lpstr>Approval of FS Minutes from September 27, 2023</vt:lpstr>
      <vt:lpstr>FYI Items</vt:lpstr>
      <vt:lpstr>FYI Items</vt:lpstr>
      <vt:lpstr>Faculty Senate Room Changes </vt:lpstr>
      <vt:lpstr>FYI Items</vt:lpstr>
      <vt:lpstr>FYI Items</vt:lpstr>
      <vt:lpstr>VPRED Candidates- Faculty Session</vt:lpstr>
      <vt:lpstr>PowerPoint Presentation</vt:lpstr>
      <vt:lpstr>Information Updates</vt:lpstr>
      <vt:lpstr>MSU’s annual diversity report</vt:lpstr>
      <vt:lpstr>PowerPoint Presentation</vt:lpstr>
      <vt:lpstr>PowerPoint Presentation</vt:lpstr>
      <vt:lpstr>PowerPoint Presentation</vt:lpstr>
      <vt:lpstr>PowerPoint Presentation</vt:lpstr>
      <vt:lpstr>Counseling and Psychological Services</vt:lpstr>
      <vt:lpstr>Counseling &amp; Psychological Services</vt:lpstr>
      <vt:lpstr>Student Wellness Center</vt:lpstr>
      <vt:lpstr>Overview of College Mental Health</vt:lpstr>
      <vt:lpstr>Mental health &amp; academics</vt:lpstr>
      <vt:lpstr>AY 2022-23 CPS Data</vt:lpstr>
      <vt:lpstr>PowerPoint Presentation</vt:lpstr>
      <vt:lpstr>PowerPoint Presentation</vt:lpstr>
      <vt:lpstr>PowerPoint Presentation</vt:lpstr>
      <vt:lpstr>PowerPoint Presentation</vt:lpstr>
      <vt:lpstr>Support for Faculty</vt:lpstr>
      <vt:lpstr>Faculty Training </vt:lpstr>
      <vt:lpstr>Campus Resources</vt:lpstr>
      <vt:lpstr>Community &amp; National Support For a person in crisis, or support in helping them, 24-7</vt:lpstr>
      <vt:lpstr>PowerPoint Presentation</vt:lpstr>
      <vt:lpstr>Undergraduate Courses and Programs </vt:lpstr>
      <vt:lpstr>Undergraduate Courses and Programs </vt:lpstr>
      <vt:lpstr>Undergraduate Courses and Programs </vt:lpstr>
      <vt:lpstr>Undergraduate Courses and Programs </vt:lpstr>
      <vt:lpstr>Graduate Courses and Programs </vt:lpstr>
      <vt:lpstr>Graduate Courses and Programs </vt:lpstr>
      <vt:lpstr>Graduate Courses and Programs </vt:lpstr>
      <vt:lpstr>Graduate Courses and Programs </vt:lpstr>
      <vt:lpstr>Graduate Courses and Programs </vt:lpstr>
      <vt:lpstr>Senate Open Discussion</vt:lpstr>
      <vt:lpstr>Public Comment</vt:lpstr>
      <vt:lpstr>Do I have a motion to adjourn?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Lambert, Ronald</dc:creator>
  <cp:revision>1</cp:revision>
  <dcterms:created xsi:type="dcterms:W3CDTF">2021-06-17T21:21:29Z</dcterms:created>
  <dcterms:modified xsi:type="dcterms:W3CDTF">2023-10-11T21:55:07Z</dcterms:modified>
</cp:coreProperties>
</file>